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5"/>
  </p:notesMasterIdLst>
  <p:sldIdLst>
    <p:sldId id="256" r:id="rId2"/>
    <p:sldId id="257" r:id="rId3"/>
    <p:sldId id="261" r:id="rId4"/>
    <p:sldId id="259" r:id="rId5"/>
    <p:sldId id="258" r:id="rId6"/>
    <p:sldId id="276" r:id="rId7"/>
    <p:sldId id="260" r:id="rId8"/>
    <p:sldId id="262" r:id="rId9"/>
    <p:sldId id="263" r:id="rId10"/>
    <p:sldId id="264" r:id="rId11"/>
    <p:sldId id="265" r:id="rId12"/>
    <p:sldId id="266" r:id="rId13"/>
    <p:sldId id="267" r:id="rId14"/>
    <p:sldId id="268" r:id="rId15"/>
    <p:sldId id="277" r:id="rId16"/>
    <p:sldId id="279" r:id="rId17"/>
    <p:sldId id="269" r:id="rId18"/>
    <p:sldId id="280" r:id="rId19"/>
    <p:sldId id="271" r:id="rId20"/>
    <p:sldId id="272" r:id="rId21"/>
    <p:sldId id="273" r:id="rId22"/>
    <p:sldId id="281" r:id="rId23"/>
    <p:sldId id="275"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A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31"/>
    <p:restoredTop sz="71540"/>
  </p:normalViewPr>
  <p:slideViewPr>
    <p:cSldViewPr snapToGrid="0" snapToObjects="1">
      <p:cViewPr varScale="1">
        <p:scale>
          <a:sx n="77" d="100"/>
          <a:sy n="77" d="100"/>
        </p:scale>
        <p:origin x="2064" y="19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84E4B-07E4-C241-9CCD-9B4BEA3D27DA}" type="datetimeFigureOut">
              <a:rPr lang="es-ES" smtClean="0"/>
              <a:t>27/9/20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6F256-F296-E942-9AE2-743783376202}" type="slidenum">
              <a:rPr lang="es-ES" smtClean="0"/>
              <a:t>‹Nº›</a:t>
            </a:fld>
            <a:endParaRPr lang="es-ES"/>
          </a:p>
        </p:txBody>
      </p:sp>
    </p:spTree>
    <p:extLst>
      <p:ext uri="{BB962C8B-B14F-4D97-AF65-F5344CB8AC3E}">
        <p14:creationId xmlns:p14="http://schemas.microsoft.com/office/powerpoint/2010/main" val="1977668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Soy Esther Antón, y voy a presentar mi trabajo de fin de estudios titulado Diseño e implementación de un proceso DevOps con control de calidad y seguridad del código.</a:t>
            </a:r>
            <a:endParaRPr lang="es-ES" dirty="0"/>
          </a:p>
        </p:txBody>
      </p:sp>
      <p:sp>
        <p:nvSpPr>
          <p:cNvPr id="4" name="Marcador de número de diapositiva 3"/>
          <p:cNvSpPr>
            <a:spLocks noGrp="1"/>
          </p:cNvSpPr>
          <p:nvPr>
            <p:ph type="sldNum" sz="quarter" idx="5"/>
          </p:nvPr>
        </p:nvSpPr>
        <p:spPr/>
        <p:txBody>
          <a:bodyPr/>
          <a:lstStyle/>
          <a:p>
            <a:fld id="{C3B6F256-F296-E942-9AE2-743783376202}" type="slidenum">
              <a:rPr lang="es-ES" smtClean="0"/>
              <a:t>1</a:t>
            </a:fld>
            <a:endParaRPr lang="es-ES"/>
          </a:p>
        </p:txBody>
      </p:sp>
    </p:spTree>
    <p:extLst>
      <p:ext uri="{BB962C8B-B14F-4D97-AF65-F5344CB8AC3E}">
        <p14:creationId xmlns:p14="http://schemas.microsoft.com/office/powerpoint/2010/main" val="352302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 implementación, no me paro mucho en cómo se despliegan los componentes del sistema porque me parece más relevante cómo se integran las distintas aplicaciones entre ellas, que lo cuento a continuación.</a:t>
            </a:r>
          </a:p>
          <a:p>
            <a:endParaRPr lang="es-ES" dirty="0"/>
          </a:p>
          <a:p>
            <a:r>
              <a:rPr lang="es-ES" dirty="0"/>
              <a:t>El requisito previo para la instalación de minikube, es instalar </a:t>
            </a:r>
            <a:r>
              <a:rPr lang="es-ES" b="1" dirty="0"/>
              <a:t>kubectl</a:t>
            </a:r>
            <a:r>
              <a:rPr lang="es-ES" dirty="0"/>
              <a:t> que es la línea de comandos de Kubernetes y es necesario para poder desplegar y gestionar las herramientas dentro del clúster de Kubernetes.</a:t>
            </a:r>
          </a:p>
          <a:p>
            <a:endParaRPr lang="es-ES" dirty="0"/>
          </a:p>
          <a:p>
            <a:r>
              <a:rPr lang="es-ES" dirty="0"/>
              <a:t>Con respecto a la instalación de minikube, una vez descargado con la consola de comandos, levantamos el </a:t>
            </a:r>
            <a:r>
              <a:rPr lang="es-ES" dirty="0" err="1"/>
              <a:t>cluster</a:t>
            </a:r>
            <a:r>
              <a:rPr lang="es-ES" dirty="0"/>
              <a:t> indicando los recursos que queramos. En mi caso, han sido estos, pero puede adaptarse a la capacidad del equipo donde lo estemos instalando.</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el despliegue de aplicaciones hago uso de </a:t>
            </a:r>
            <a:r>
              <a:rPr lang="es-ES" b="1" dirty="0"/>
              <a:t>Helm</a:t>
            </a:r>
            <a:r>
              <a:rPr lang="es-ES" b="0" dirty="0"/>
              <a:t>. Helm utiliza los llamados “charts” </a:t>
            </a:r>
            <a:r>
              <a:rPr lang="es-ES" dirty="0"/>
              <a:t>para empaquetar y desplegar una aplicación, o un componente de una aplicación mas compleja. Estos charts puedes programarlos tú mismo, o puedes consultar aquellos abiertos al público y configurarlos para que se adapten a tu sistema, como ha sido mi caso. Con un chart único puedes desplegar más de un objeto de Kubernetes.</a:t>
            </a:r>
          </a:p>
          <a:p>
            <a:endParaRPr lang="es-ES" dirty="0"/>
          </a:p>
          <a:p>
            <a:r>
              <a:rPr lang="es-ES" dirty="0"/>
              <a:t>En el caso de las configuraciones de los los charts con los que despliego las 3 aplicaciones, cambie los tipos de servicio a  NodePort, cuando por defecto viene a ClusterIP, dado que necesitaremos acceder por el navegador (es decir, de forma externa al clúster). </a:t>
            </a:r>
          </a:p>
          <a:p>
            <a:r>
              <a:rPr lang="es-ES" dirty="0"/>
              <a:t>Se puede ver en la imagen, que los NodePort tienen tanto puerto interno, como puerto externo para acceder a ellos.</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10</a:t>
            </a:fld>
            <a:endParaRPr lang="es-ES"/>
          </a:p>
        </p:txBody>
      </p:sp>
    </p:spTree>
    <p:extLst>
      <p:ext uri="{BB962C8B-B14F-4D97-AF65-F5344CB8AC3E}">
        <p14:creationId xmlns:p14="http://schemas.microsoft.com/office/powerpoint/2010/main" val="871913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explicar la integración de gitea con Jenkins, cabe decir que hay aspectos comunes en la integración con Jenkins tanto de Gitea como de SonarQube, que veremos posteriormente. Estos pasos son, por ejemplo, añadir las credenciales de autenticación de ambos servicios en la administración del servidor de Jenkins. En ambas integraciones es necesario descargarse una extensión (o </a:t>
            </a:r>
            <a:r>
              <a:rPr lang="es-ES" dirty="0" err="1"/>
              <a:t>plug</a:t>
            </a:r>
            <a:r>
              <a:rPr lang="es-ES" dirty="0"/>
              <a:t>-in) en Jenkins, y posteriormente configurarlo apuntando al servicio correspondiente del clúster. Una vez dicho esto, paso a indicar los pasos exclusivos de cada una de las integraciones.</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primer lugar: Creamos un repositorio, que llamé repo-tfg. Contará con dos ramas, master y develop. Creamos el usuario administrador y las credenciales. Una vez hemos creado el repositorio, y configurado el </a:t>
            </a:r>
            <a:r>
              <a:rPr lang="es-ES" dirty="0" err="1"/>
              <a:t>plug</a:t>
            </a:r>
            <a:r>
              <a:rPr lang="es-ES" dirty="0"/>
              <a:t>-in que he mencionado anteriormente, apuntando al servicio de gitea, definimos un pipeline </a:t>
            </a:r>
            <a:r>
              <a:rPr lang="es-ES" dirty="0" err="1"/>
              <a:t>multirrama</a:t>
            </a:r>
            <a:r>
              <a:rPr lang="es-ES" dirty="0"/>
              <a:t>. Un pipeline es un conjunto de tareas que se ejecutan y determinan el ciclo de vida que sigue el software desarrollado. Al ser </a:t>
            </a:r>
            <a:r>
              <a:rPr lang="es-ES" dirty="0" err="1"/>
              <a:t>multirrama</a:t>
            </a:r>
            <a:r>
              <a:rPr lang="es-ES" dirty="0"/>
              <a:t>, se ejecutará un pipeline por cada rama que consideremos oportunos. No tienen por qué ejecutarse las mismas tareas, para todas las ramas de código. Para la ejecución del pipeline, será necesario añadir a nuestras ramas un archivo de texto llamado Jenkinsfile. En este archivo, se declaran las fases que tendrá un pipeline, en una rama determinada.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Una vez creado el pipeline, necesitamos configurar en Gitea un webhook. El webhook es el proceso con el que hacemos llamadas a Jenkins automáticamente cuando ciertos eventos se disparan en Gitea. En mi caso, lo configuré para que active el pipeline tfgCI de Jenkins cuando realicemos un push sobre cualquier rama.</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11</a:t>
            </a:fld>
            <a:endParaRPr lang="es-ES"/>
          </a:p>
        </p:txBody>
      </p:sp>
    </p:spTree>
    <p:extLst>
      <p:ext uri="{BB962C8B-B14F-4D97-AF65-F5344CB8AC3E}">
        <p14:creationId xmlns:p14="http://schemas.microsoft.com/office/powerpoint/2010/main" val="1607812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la misma manera que hice con Gitea, en SonarQube creo un proyecto de análisis.</a:t>
            </a:r>
          </a:p>
          <a:p>
            <a:r>
              <a:rPr lang="es-ES" dirty="0"/>
              <a:t>Configuro el plugin</a:t>
            </a:r>
          </a:p>
          <a:p>
            <a:r>
              <a:rPr lang="es-ES" dirty="0"/>
              <a:t>Para que se ejecute el análisis, necesario añadir la fase de análisis al pipeline de nuestra rama si queremos que se ejecute éste. Cuando muestre la prueba, veremos una propiedad que es </a:t>
            </a:r>
            <a:r>
              <a:rPr lang="es-ES" dirty="0" err="1"/>
              <a:t>waitForQualityGate</a:t>
            </a:r>
            <a:r>
              <a:rPr lang="es-ES" dirty="0"/>
              <a:t>, con la que se aborta la ejecución de tareas posteriores si el resultado de pasar los umbrales de calidad es erróneo.</a:t>
            </a:r>
          </a:p>
          <a:p>
            <a:r>
              <a:rPr lang="es-ES" dirty="0"/>
              <a:t>De la misma manera que tiene un Jenkinsfile para la ejecución de Jenkins, será necesario añadir un project-</a:t>
            </a:r>
            <a:r>
              <a:rPr lang="es-ES" dirty="0" err="1"/>
              <a:t>sonar.properties</a:t>
            </a:r>
            <a:r>
              <a:rPr lang="es-ES" dirty="0"/>
              <a:t> donde se indica el nombre y la clave del proyecto para que lo reconozca, así como el lenguaje de programación que se va a analizar.</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12</a:t>
            </a:fld>
            <a:endParaRPr lang="es-ES"/>
          </a:p>
        </p:txBody>
      </p:sp>
    </p:spTree>
    <p:extLst>
      <p:ext uri="{BB962C8B-B14F-4D97-AF65-F5344CB8AC3E}">
        <p14:creationId xmlns:p14="http://schemas.microsoft.com/office/powerpoint/2010/main" val="832756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proyecto de análisis configura unos umbrales de calidad predeterminados.</a:t>
            </a:r>
          </a:p>
          <a:p>
            <a:r>
              <a:rPr lang="es-ES" dirty="0"/>
              <a:t>Se pueden consultar las reglas que generan las métricas de calidad y seguridad que están activas para esa configuración del análisis.</a:t>
            </a:r>
          </a:p>
          <a:p>
            <a:r>
              <a:rPr lang="es-ES" dirty="0"/>
              <a:t>Se pueden generar otros umbrales, más flexibles, añadiendo los valores que consideremos oportunos.</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13</a:t>
            </a:fld>
            <a:endParaRPr lang="es-ES"/>
          </a:p>
        </p:txBody>
      </p:sp>
    </p:spTree>
    <p:extLst>
      <p:ext uri="{BB962C8B-B14F-4D97-AF65-F5344CB8AC3E}">
        <p14:creationId xmlns:p14="http://schemas.microsoft.com/office/powerpoint/2010/main" val="3042784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Pasamos a las pruebas, que se plantearon a modo de demo dado que por tiempos de ejecución no me ha sido posible incluir una demo en directo del sistema en esta presentación.</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14</a:t>
            </a:fld>
            <a:endParaRPr lang="es-ES"/>
          </a:p>
        </p:txBody>
      </p:sp>
    </p:spTree>
    <p:extLst>
      <p:ext uri="{BB962C8B-B14F-4D97-AF65-F5344CB8AC3E}">
        <p14:creationId xmlns:p14="http://schemas.microsoft.com/office/powerpoint/2010/main" val="1908505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pasos que incluye esta prueba son: hacer una confirmación de los cambios y una integración de estos en la rama master del repositorio. Acceder a Jenkins y comprobar que se ha lanzado la ejecución del pipeline en la rama master, y comprobar el análisis realizado en el panel de control de SonarQube.</a:t>
            </a:r>
          </a:p>
          <a:p>
            <a:endParaRPr lang="es-ES" dirty="0"/>
          </a:p>
          <a:p>
            <a:r>
              <a:rPr lang="es-ES" dirty="0"/>
              <a:t>Para el desarrollador, que falle la compilación del código es una alerta mayor para recurrir a mirar la plataforma de análisis y solventar rápidamente los fallos que han bajado la calidad de su código.</a:t>
            </a:r>
          </a:p>
          <a:p>
            <a:r>
              <a:rPr lang="es-ES" dirty="0"/>
              <a:t>2ª demuestra que el sistema es configurable para que el desarrollador elija cuál es el nivel de calidad mínimo aceptable que quiere exactamente según el proyecto en el que esté trabajando. Si no falla la compilación, podrá desplegar su componente y mirar cuando más le convenga en sonar cuales son los aspectos de su código a mejorar.</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15</a:t>
            </a:fld>
            <a:endParaRPr lang="es-ES"/>
          </a:p>
        </p:txBody>
      </p:sp>
    </p:spTree>
    <p:extLst>
      <p:ext uri="{BB962C8B-B14F-4D97-AF65-F5344CB8AC3E}">
        <p14:creationId xmlns:p14="http://schemas.microsoft.com/office/powerpoint/2010/main" val="19500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3B6F256-F296-E942-9AE2-743783376202}" type="slidenum">
              <a:rPr lang="es-ES" smtClean="0"/>
              <a:t>16</a:t>
            </a:fld>
            <a:endParaRPr lang="es-ES"/>
          </a:p>
        </p:txBody>
      </p:sp>
    </p:spTree>
    <p:extLst>
      <p:ext uri="{BB962C8B-B14F-4D97-AF65-F5344CB8AC3E}">
        <p14:creationId xmlns:p14="http://schemas.microsoft.com/office/powerpoint/2010/main" val="180184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3B6F256-F296-E942-9AE2-743783376202}" type="slidenum">
              <a:rPr lang="es-ES" smtClean="0"/>
              <a:t>17</a:t>
            </a:fld>
            <a:endParaRPr lang="es-ES"/>
          </a:p>
        </p:txBody>
      </p:sp>
    </p:spTree>
    <p:extLst>
      <p:ext uri="{BB962C8B-B14F-4D97-AF65-F5344CB8AC3E}">
        <p14:creationId xmlns:p14="http://schemas.microsoft.com/office/powerpoint/2010/main" val="215461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segunda prueba, configuramos un umbral de calidad más permisivo para ilustrar que con el mismo número de bugs detectados por el análisis, es posible permitir que se ejecuten todas las tareas del pipeline. Podemos re-lanzar la ejecución del pipeline de forma manual sin realizar ningún cambio, para destacar que no se hace cambio alguno sobre el código que se va a analizar.</a:t>
            </a:r>
          </a:p>
          <a:p>
            <a:endParaRPr lang="es-ES" dirty="0"/>
          </a:p>
          <a:p>
            <a:r>
              <a:rPr lang="es-ES" dirty="0"/>
              <a:t>Esta prueba demuestra que el sistema es configurable para que el desarrollador elija cuál es el nivel de calidad mínimo aceptable que quiere exactamente según el proyecto en el que esté trabajando. Si no falla la compilación, podrá desplegar su componente y mirar cuando más le convenga en sonar cuales son los aspectos de su código a mejorar.</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18</a:t>
            </a:fld>
            <a:endParaRPr lang="es-ES"/>
          </a:p>
        </p:txBody>
      </p:sp>
    </p:spTree>
    <p:extLst>
      <p:ext uri="{BB962C8B-B14F-4D97-AF65-F5344CB8AC3E}">
        <p14:creationId xmlns:p14="http://schemas.microsoft.com/office/powerpoint/2010/main" val="3576517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último, esta prueba muestra lo que indiqué anteriormente. Es posible automatizar distintas tareas según en qué rama de trabajo se trate.</a:t>
            </a:r>
          </a:p>
          <a:p>
            <a:r>
              <a:rPr lang="es-ES" dirty="0"/>
              <a:t>En este caso, podemos ver en la ilustración que cuando lanzo el pipeline de la rama develop sólo se muestra por pantalla un mensaje, y que en las fases del pipeline no se ejecuta ningún análisis del código. Sólo recupero el código del repositorio, y lo construyo.</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19</a:t>
            </a:fld>
            <a:endParaRPr lang="es-ES"/>
          </a:p>
        </p:txBody>
      </p:sp>
    </p:spTree>
    <p:extLst>
      <p:ext uri="{BB962C8B-B14F-4D97-AF65-F5344CB8AC3E}">
        <p14:creationId xmlns:p14="http://schemas.microsoft.com/office/powerpoint/2010/main" val="3461555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estructura de la presentación: comienzo por la motivación y objetivos que me llevan a hacer el proyecto. Cuento qué es DevOps, </a:t>
            </a:r>
            <a:r>
              <a:rPr lang="es-ES" dirty="0" err="1"/>
              <a:t>asi</a:t>
            </a:r>
            <a:r>
              <a:rPr lang="es-ES" dirty="0"/>
              <a:t> como otros conceptos importantes para entender la implementación del proyecto. Continúo con el análisis y diseño del proceso, cómo se implementa la solución al problema planteado, y explico a continuación las pruebas que ilustran la aplicación del proceso y  capacidades del sistema. Para terminar, expondré las conclusiones, y trabajos futuros que podrían realizarse para añadir valor al sistema creado.</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2</a:t>
            </a:fld>
            <a:endParaRPr lang="es-ES"/>
          </a:p>
        </p:txBody>
      </p:sp>
    </p:spTree>
    <p:extLst>
      <p:ext uri="{BB962C8B-B14F-4D97-AF65-F5344CB8AC3E}">
        <p14:creationId xmlns:p14="http://schemas.microsoft.com/office/powerpoint/2010/main" val="431691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3B6F256-F296-E942-9AE2-743783376202}" type="slidenum">
              <a:rPr lang="es-ES" smtClean="0"/>
              <a:t>20</a:t>
            </a:fld>
            <a:endParaRPr lang="es-ES"/>
          </a:p>
        </p:txBody>
      </p:sp>
    </p:spTree>
    <p:extLst>
      <p:ext uri="{BB962C8B-B14F-4D97-AF65-F5344CB8AC3E}">
        <p14:creationId xmlns:p14="http://schemas.microsoft.com/office/powerpoint/2010/main" val="1318218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terminar, y como trabajos que pueden aportar valor al proceso y sistema serían:</a:t>
            </a:r>
          </a:p>
          <a:p>
            <a:r>
              <a:rPr lang="es-ES" dirty="0"/>
              <a:t>Añadir un repositorio de artefactos donde almacenar versiones compiladas de nuestros software para poder acceder a ellos sin necesitar de deshacer código.</a:t>
            </a:r>
          </a:p>
          <a:p>
            <a:endParaRPr lang="es-ES" dirty="0"/>
          </a:p>
          <a:p>
            <a:r>
              <a:rPr lang="es-ES" dirty="0"/>
              <a:t>Añadir un servidor para despliegue de los componentes desarrollados, donde el sistema pasaría de ser de integración continua a un proceso de despliegue continuo</a:t>
            </a:r>
          </a:p>
          <a:p>
            <a:endParaRPr lang="es-ES" dirty="0"/>
          </a:p>
          <a:p>
            <a:r>
              <a:rPr lang="es-ES" dirty="0"/>
              <a:t>Y añadir un paso de descargas de dependencias de terceros. Cuanto más escala un desarrollo, más se tiende a usar librerías externas. Esto puede traer vulnerabilidades, y al descargarlas y pasarlas por la plataforma de análisis ayuda a detectarlas.</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21</a:t>
            </a:fld>
            <a:endParaRPr lang="es-ES"/>
          </a:p>
        </p:txBody>
      </p:sp>
    </p:spTree>
    <p:extLst>
      <p:ext uri="{BB962C8B-B14F-4D97-AF65-F5344CB8AC3E}">
        <p14:creationId xmlns:p14="http://schemas.microsoft.com/office/powerpoint/2010/main" val="4086323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3B6F256-F296-E942-9AE2-743783376202}" type="slidenum">
              <a:rPr lang="es-ES" smtClean="0"/>
              <a:t>22</a:t>
            </a:fld>
            <a:endParaRPr lang="es-ES"/>
          </a:p>
        </p:txBody>
      </p:sp>
    </p:spTree>
    <p:extLst>
      <p:ext uri="{BB962C8B-B14F-4D97-AF65-F5344CB8AC3E}">
        <p14:creationId xmlns:p14="http://schemas.microsoft.com/office/powerpoint/2010/main" val="3300361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Muchas gracias por vuestra atención.</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23</a:t>
            </a:fld>
            <a:endParaRPr lang="es-ES"/>
          </a:p>
        </p:txBody>
      </p:sp>
    </p:spTree>
    <p:extLst>
      <p:ext uri="{BB962C8B-B14F-4D97-AF65-F5344CB8AC3E}">
        <p14:creationId xmlns:p14="http://schemas.microsoft.com/office/powerpoint/2010/main" val="2669498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Lo que me lleva a elegir este tema es que a finales de 2019 en el proyecto en el que trabajo actualmente nos instan a implantar la filosofía DevOps. Esto me lleva a querer indagar sobre los beneficios que supone este cambio y si realmente implica una mejora para los desarrolladores. Y por último, conocer más acerca de las herramientas del mercado así como las que empezábamos a utilizar.</a:t>
            </a:r>
          </a:p>
          <a:p>
            <a:r>
              <a:rPr lang="es-ES" sz="1200" kern="1200" dirty="0">
                <a:solidFill>
                  <a:schemeClr val="tx1"/>
                </a:solidFill>
                <a:effectLst/>
                <a:latin typeface="+mn-lt"/>
                <a:ea typeface="+mn-ea"/>
                <a:cs typeface="+mn-cs"/>
              </a:rPr>
              <a:t> </a:t>
            </a:r>
          </a:p>
          <a:p>
            <a:r>
              <a:rPr lang="es-ES" sz="1200" kern="1200" dirty="0">
                <a:solidFill>
                  <a:schemeClr val="tx1"/>
                </a:solidFill>
                <a:effectLst/>
                <a:latin typeface="+mn-lt"/>
                <a:ea typeface="+mn-ea"/>
                <a:cs typeface="+mn-cs"/>
              </a:rPr>
              <a:t>Los objetivos marcados a la hora de implementar este proceso son investigar acerca de esta metodología para poder adoptarla en condiciones, generar un proceso DevOps que ayude a familiarizarse con las etapas del proceso aunque no se trabaje con esta metodología en el día a día, y generar un sistema local que ayude a desarrolladores a adoptar esos hábitos ligados a esta metodología.</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3</a:t>
            </a:fld>
            <a:endParaRPr lang="es-ES"/>
          </a:p>
        </p:txBody>
      </p:sp>
    </p:spTree>
    <p:extLst>
      <p:ext uri="{BB962C8B-B14F-4D97-AF65-F5344CB8AC3E}">
        <p14:creationId xmlns:p14="http://schemas.microsoft.com/office/powerpoint/2010/main" val="421062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término en sí es la unión de dos palabras inglesas “Development” y “Operations”, pues la cultura surge tras identificar la necesidad de integrar en un mismo equipo a perfiles que tradicionalmente han trabajado separados, como son los equipos de desarrollo y el equipo de operaciones (administradores de sistemas). Muchos problemas de los modelos antiguos de gestión surgían de esta descentralización de equipos.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DevOps Son los principios de las metodologías ágiles llevados al desarrollo de software.</a:t>
            </a:r>
          </a:p>
          <a:p>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Al facilitar la comunicación entre ambos equipos, los beneficios de aplicar esta metodología son una mayor velocidad de entrega del producto y mayor seguridad y calidad en el software entregado. Esto se traduce en mayor competitividad y valor de mercado y una mayor satisfacción por parte de los clientes.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Las fases del ciclo de vida de un proyecto de desarrollo que aplica esta filosofía son 6 que se repiten de forma iterativa: </a:t>
            </a:r>
            <a:r>
              <a:rPr lang="es-ES" sz="1200" kern="1200" dirty="0" err="1">
                <a:solidFill>
                  <a:schemeClr val="tx1"/>
                </a:solidFill>
                <a:effectLst/>
                <a:latin typeface="+mn-lt"/>
                <a:ea typeface="+mn-ea"/>
                <a:cs typeface="+mn-cs"/>
              </a:rPr>
              <a:t>Planificacion</a:t>
            </a:r>
            <a:r>
              <a:rPr lang="es-ES" sz="1200" kern="1200" dirty="0">
                <a:solidFill>
                  <a:schemeClr val="tx1"/>
                </a:solidFill>
                <a:effectLst/>
                <a:latin typeface="+mn-lt"/>
                <a:ea typeface="+mn-ea"/>
                <a:cs typeface="+mn-cs"/>
              </a:rPr>
              <a:t>, construcción, integración continua de los desarrollos, despliegue de funcionalidades, monitorización del comportamiento de estas funcionalidades y escuchar la </a:t>
            </a:r>
            <a:r>
              <a:rPr lang="es-ES" sz="1200" kern="1200" dirty="0" err="1">
                <a:solidFill>
                  <a:schemeClr val="tx1"/>
                </a:solidFill>
                <a:effectLst/>
                <a:latin typeface="+mn-lt"/>
                <a:ea typeface="+mn-ea"/>
                <a:cs typeface="+mn-cs"/>
              </a:rPr>
              <a:t>opinion</a:t>
            </a:r>
            <a:r>
              <a:rPr lang="es-ES" sz="1200" kern="1200" dirty="0">
                <a:solidFill>
                  <a:schemeClr val="tx1"/>
                </a:solidFill>
                <a:effectLst/>
                <a:latin typeface="+mn-lt"/>
                <a:ea typeface="+mn-ea"/>
                <a:cs typeface="+mn-cs"/>
              </a:rPr>
              <a:t> del usuario final para planificar de nuevo las mejoras o arreglos que necesite el producto y volver a empezar.</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4</a:t>
            </a:fld>
            <a:endParaRPr lang="es-ES"/>
          </a:p>
        </p:txBody>
      </p:sp>
    </p:spTree>
    <p:extLst>
      <p:ext uri="{BB962C8B-B14F-4D97-AF65-F5344CB8AC3E}">
        <p14:creationId xmlns:p14="http://schemas.microsoft.com/office/powerpoint/2010/main" val="3441860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Las métricas de calidad y seguridad ayudan al equipo a alcanzar el máximo valor del producto entregado al usuario final. Hay diversos factores que influyen en la generación de estas métricas. Aunque la valoración final es un criterio subjetivo, se destacan cinco aspectos fundamentales que valorar:</a:t>
            </a:r>
          </a:p>
          <a:p>
            <a:endParaRPr lang="es-ES" sz="1200" b="1"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Mantenibilidad</a:t>
            </a:r>
            <a:r>
              <a:rPr lang="es-ES" sz="1200" kern="1200" dirty="0">
                <a:solidFill>
                  <a:schemeClr val="tx1"/>
                </a:solidFill>
                <a:effectLst/>
                <a:latin typeface="+mn-lt"/>
                <a:ea typeface="+mn-ea"/>
                <a:cs typeface="+mn-cs"/>
              </a:rPr>
              <a:t>: Si es fácil o difícil trabajar con el código desarrollado. Fácil de corregir errores, de mejorar, de adaptar.</a:t>
            </a:r>
          </a:p>
          <a:p>
            <a:r>
              <a:rPr lang="es-ES" sz="1200" b="1" kern="1200" dirty="0">
                <a:solidFill>
                  <a:schemeClr val="tx1"/>
                </a:solidFill>
                <a:effectLst/>
                <a:latin typeface="+mn-lt"/>
                <a:ea typeface="+mn-ea"/>
                <a:cs typeface="+mn-cs"/>
              </a:rPr>
              <a:t>Fiabilidad</a:t>
            </a:r>
            <a:r>
              <a:rPr lang="es-ES" sz="1200" kern="1200" dirty="0">
                <a:solidFill>
                  <a:schemeClr val="tx1"/>
                </a:solidFill>
                <a:effectLst/>
                <a:latin typeface="+mn-lt"/>
                <a:ea typeface="+mn-ea"/>
                <a:cs typeface="+mn-cs"/>
              </a:rPr>
              <a:t>: La capacidad de funcionar como se espera, de realizar su función</a:t>
            </a:r>
          </a:p>
          <a:p>
            <a:r>
              <a:rPr lang="es-ES" sz="1200" b="1" kern="1200" dirty="0">
                <a:solidFill>
                  <a:schemeClr val="tx1"/>
                </a:solidFill>
                <a:effectLst/>
                <a:latin typeface="+mn-lt"/>
                <a:ea typeface="+mn-ea"/>
                <a:cs typeface="+mn-cs"/>
              </a:rPr>
              <a:t>Portabilidad</a:t>
            </a:r>
            <a:r>
              <a:rPr lang="es-ES" sz="1200" kern="1200" dirty="0">
                <a:solidFill>
                  <a:schemeClr val="tx1"/>
                </a:solidFill>
                <a:effectLst/>
                <a:latin typeface="+mn-lt"/>
                <a:ea typeface="+mn-ea"/>
                <a:cs typeface="+mn-cs"/>
              </a:rPr>
              <a:t>: Depende mucho de la tecnología que se use, pero es si el código que se ha desarrollado es trasladable a otro sistema</a:t>
            </a:r>
          </a:p>
          <a:p>
            <a:r>
              <a:rPr lang="es-ES" sz="1200" b="1" kern="1200" dirty="0">
                <a:solidFill>
                  <a:schemeClr val="tx1"/>
                </a:solidFill>
                <a:effectLst/>
                <a:latin typeface="+mn-lt"/>
                <a:ea typeface="+mn-ea"/>
                <a:cs typeface="+mn-cs"/>
              </a:rPr>
              <a:t>Usabilidad</a:t>
            </a:r>
            <a:r>
              <a:rPr lang="es-ES" sz="1200" kern="1200" dirty="0">
                <a:solidFill>
                  <a:schemeClr val="tx1"/>
                </a:solidFill>
                <a:effectLst/>
                <a:latin typeface="+mn-lt"/>
                <a:ea typeface="+mn-ea"/>
                <a:cs typeface="+mn-cs"/>
              </a:rPr>
              <a:t> y rendimiento: Facilidad de uso del software, y comprensión del código</a:t>
            </a:r>
          </a:p>
          <a:p>
            <a:r>
              <a:rPr lang="es-ES" sz="1200" b="1" kern="1200" dirty="0">
                <a:solidFill>
                  <a:schemeClr val="tx1"/>
                </a:solidFill>
                <a:effectLst/>
                <a:latin typeface="+mn-lt"/>
                <a:ea typeface="+mn-ea"/>
                <a:cs typeface="+mn-cs"/>
              </a:rPr>
              <a:t>Seguridad</a:t>
            </a:r>
            <a:r>
              <a:rPr lang="es-ES" sz="1200" kern="1200" dirty="0">
                <a:solidFill>
                  <a:schemeClr val="tx1"/>
                </a:solidFill>
                <a:effectLst/>
                <a:latin typeface="+mn-lt"/>
                <a:ea typeface="+mn-ea"/>
                <a:cs typeface="+mn-cs"/>
              </a:rPr>
              <a:t>: Minimizar amenazas. Identificar debilidades o brechas para así evitarlas.</a:t>
            </a:r>
          </a:p>
          <a:p>
            <a:endParaRPr lang="es-ES" dirty="0"/>
          </a:p>
        </p:txBody>
      </p:sp>
      <p:sp>
        <p:nvSpPr>
          <p:cNvPr id="4" name="Marcador de número de diapositiva 3"/>
          <p:cNvSpPr>
            <a:spLocks noGrp="1"/>
          </p:cNvSpPr>
          <p:nvPr>
            <p:ph type="sldNum" sz="quarter" idx="5"/>
          </p:nvPr>
        </p:nvSpPr>
        <p:spPr/>
        <p:txBody>
          <a:bodyPr/>
          <a:lstStyle/>
          <a:p>
            <a:fld id="{C3B6F256-F296-E942-9AE2-743783376202}" type="slidenum">
              <a:rPr lang="es-ES" smtClean="0"/>
              <a:t>5</a:t>
            </a:fld>
            <a:endParaRPr lang="es-ES"/>
          </a:p>
        </p:txBody>
      </p:sp>
    </p:spTree>
    <p:extLst>
      <p:ext uri="{BB962C8B-B14F-4D97-AF65-F5344CB8AC3E}">
        <p14:creationId xmlns:p14="http://schemas.microsoft.com/office/powerpoint/2010/main" val="2555110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Explicar Kubernetes es importante de cara a entender cómo se ha desarrollado la solución de este trabajo.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Sistema de código abierto, de automatización de manejo, despliegue, y escalado de aplicaciones contenerizadas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kern="1200" dirty="0">
                <a:solidFill>
                  <a:schemeClr val="tx1"/>
                </a:solidFill>
                <a:effectLst/>
                <a:latin typeface="+mn-lt"/>
                <a:ea typeface="+mn-ea"/>
                <a:cs typeface="+mn-cs"/>
              </a:rPr>
              <a:t>Contenedores </a:t>
            </a: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Un contenedor permite la ejecución de aplicaciones en un entorno ligero y portable. Parecidos a una máquina virtual, con la excepción de que no es necesario que arranque un sistema operativo al ejecutarse. Esto posibilita el empaquetado de una aplicación en un contenedor junto con sus dependencias y, de esta manera, se podrá ejecutar en cualquier entorno. </a:t>
            </a:r>
          </a:p>
          <a:p>
            <a:endParaRPr lang="es-ES" sz="1200"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Clúster</a:t>
            </a:r>
            <a:r>
              <a:rPr lang="es-ES" sz="120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rPr>
              <a:t>Un clúster de Kubernetes es un conjunto de máquinas de nodos que ejecutan aplicaciones en contenedores. </a:t>
            </a:r>
          </a:p>
          <a:p>
            <a:endParaRPr lang="es-ES" sz="1200"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Pod</a:t>
            </a:r>
            <a:r>
              <a:rPr lang="es-ES" sz="1200" kern="1200" dirty="0">
                <a:solidFill>
                  <a:schemeClr val="tx1"/>
                </a:solidFill>
                <a:effectLst/>
                <a:latin typeface="+mn-lt"/>
                <a:ea typeface="+mn-ea"/>
                <a:cs typeface="+mn-cs"/>
              </a:rPr>
              <a:t>: agrupación lógica de contenedores que comparten recursos. Cada Pod tiene asignado una dirección IP única dentro del clúster. Es la unidad mínima que administra Kubernetes.</a:t>
            </a:r>
          </a:p>
          <a:p>
            <a:r>
              <a:rPr lang="es-ES" sz="1200" b="1" kern="1200" dirty="0">
                <a:solidFill>
                  <a:schemeClr val="tx1"/>
                </a:solidFill>
                <a:effectLst/>
                <a:latin typeface="+mn-lt"/>
                <a:ea typeface="+mn-ea"/>
                <a:cs typeface="+mn-cs"/>
              </a:rPr>
              <a:t>Servicio</a:t>
            </a:r>
            <a:r>
              <a:rPr lang="es-ES" sz="1200" kern="1200" dirty="0">
                <a:solidFill>
                  <a:schemeClr val="tx1"/>
                </a:solidFill>
                <a:effectLst/>
                <a:latin typeface="+mn-lt"/>
                <a:ea typeface="+mn-ea"/>
                <a:cs typeface="+mn-cs"/>
              </a:rPr>
              <a:t> (</a:t>
            </a:r>
            <a:r>
              <a:rPr lang="es-ES" sz="1200" i="1" kern="1200" dirty="0">
                <a:solidFill>
                  <a:schemeClr val="tx1"/>
                </a:solidFill>
                <a:effectLst/>
                <a:latin typeface="+mn-lt"/>
                <a:ea typeface="+mn-ea"/>
                <a:cs typeface="+mn-cs"/>
              </a:rPr>
              <a:t>Service</a:t>
            </a:r>
            <a:r>
              <a:rPr lang="es-ES" sz="1200" kern="1200" dirty="0">
                <a:solidFill>
                  <a:schemeClr val="tx1"/>
                </a:solidFill>
                <a:effectLst/>
                <a:latin typeface="+mn-lt"/>
                <a:ea typeface="+mn-ea"/>
                <a:cs typeface="+mn-cs"/>
              </a:rPr>
              <a:t>): es una definición de un grupo de Pods y es utilizado para exponer dicho número de Pods a través de la red. </a:t>
            </a:r>
          </a:p>
          <a:p>
            <a:r>
              <a:rPr lang="es-ES" sz="1200" b="1" kern="1200" dirty="0">
                <a:solidFill>
                  <a:schemeClr val="tx1"/>
                </a:solidFill>
                <a:effectLst/>
                <a:latin typeface="+mn-lt"/>
                <a:ea typeface="+mn-ea"/>
                <a:cs typeface="+mn-cs"/>
              </a:rPr>
              <a:t>ClusterIP</a:t>
            </a:r>
            <a:r>
              <a:rPr lang="es-ES" sz="1200" kern="1200" dirty="0">
                <a:solidFill>
                  <a:schemeClr val="tx1"/>
                </a:solidFill>
                <a:effectLst/>
                <a:latin typeface="+mn-lt"/>
                <a:ea typeface="+mn-ea"/>
                <a:cs typeface="+mn-cs"/>
              </a:rPr>
              <a:t>: expone el servicio para su comunicación con otros componentes del clúster. Asigna una IP interna del clúster, por lo que no es accesible desde el exterior. </a:t>
            </a:r>
          </a:p>
          <a:p>
            <a:r>
              <a:rPr lang="es-ES" sz="1200" b="1" kern="1200" dirty="0">
                <a:solidFill>
                  <a:schemeClr val="tx1"/>
                </a:solidFill>
                <a:effectLst/>
                <a:latin typeface="+mn-lt"/>
                <a:ea typeface="+mn-ea"/>
                <a:cs typeface="+mn-cs"/>
              </a:rPr>
              <a:t>NodePort</a:t>
            </a:r>
            <a:r>
              <a:rPr lang="es-ES" sz="1200" kern="1200" dirty="0">
                <a:solidFill>
                  <a:schemeClr val="tx1"/>
                </a:solidFill>
                <a:effectLst/>
                <a:latin typeface="+mn-lt"/>
                <a:ea typeface="+mn-ea"/>
                <a:cs typeface="+mn-cs"/>
              </a:rPr>
              <a:t>: expone el servicio en un puerto externo. </a:t>
            </a:r>
          </a:p>
          <a:p>
            <a:r>
              <a:rPr lang="es-ES" sz="1200" b="1" kern="1200" dirty="0" err="1">
                <a:solidFill>
                  <a:schemeClr val="tx1"/>
                </a:solidFill>
                <a:effectLst/>
                <a:latin typeface="+mn-lt"/>
                <a:ea typeface="+mn-ea"/>
                <a:cs typeface="+mn-cs"/>
              </a:rPr>
              <a:t>Loadbalancer</a:t>
            </a:r>
            <a:r>
              <a:rPr lang="es-ES" sz="1200" kern="1200" dirty="0">
                <a:solidFill>
                  <a:schemeClr val="tx1"/>
                </a:solidFill>
                <a:effectLst/>
                <a:latin typeface="+mn-lt"/>
                <a:ea typeface="+mn-ea"/>
                <a:cs typeface="+mn-cs"/>
              </a:rPr>
              <a:t>: expone el servicio en una IP externa </a:t>
            </a:r>
          </a:p>
          <a:p>
            <a:r>
              <a:rPr lang="es-ES" sz="1200" b="1" kern="1200" dirty="0">
                <a:solidFill>
                  <a:schemeClr val="tx1"/>
                </a:solidFill>
                <a:effectLst/>
                <a:latin typeface="+mn-lt"/>
                <a:ea typeface="+mn-ea"/>
                <a:cs typeface="+mn-cs"/>
              </a:rPr>
              <a:t>Volumen</a:t>
            </a:r>
            <a:r>
              <a:rPr lang="es-ES" sz="1200" kern="1200" dirty="0">
                <a:solidFill>
                  <a:schemeClr val="tx1"/>
                </a:solidFill>
                <a:effectLst/>
                <a:latin typeface="+mn-lt"/>
                <a:ea typeface="+mn-ea"/>
                <a:cs typeface="+mn-cs"/>
              </a:rPr>
              <a:t>: un volumen es el espacio en disco en el que se alojan los archivos de los contenedores que forman los Pods. </a:t>
            </a:r>
          </a:p>
          <a:p>
            <a:endParaRPr lang="es-ES"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C3B6F256-F296-E942-9AE2-743783376202}" type="slidenum">
              <a:rPr lang="es-ES" smtClean="0"/>
              <a:t>6</a:t>
            </a:fld>
            <a:endParaRPr lang="es-ES"/>
          </a:p>
        </p:txBody>
      </p:sp>
    </p:spTree>
    <p:extLst>
      <p:ext uri="{BB962C8B-B14F-4D97-AF65-F5344CB8AC3E}">
        <p14:creationId xmlns:p14="http://schemas.microsoft.com/office/powerpoint/2010/main" val="276525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elaborar proceso había que analizar cuáles eran las capacidades del sistema que iba a implementar, qué fases del ciclo de vida de un proyecto con esta filosofía quería abordar, y qué restricciones tendría este sistema.</a:t>
            </a:r>
          </a:p>
          <a:p>
            <a:endParaRPr lang="es-ES" dirty="0"/>
          </a:p>
          <a:p>
            <a:r>
              <a:rPr lang="es-ES" dirty="0"/>
              <a:t>Como capacidades identificamos la necesidad de tener un software de control de versiones del código, un concepto clave en la aplicación de la filosofía DevOps, análisis del código que generen métricas de calidad y así poder tener información sobre el código que estamos desarrollando, y una herramienta que posibilite la automatización de estos procesos.</a:t>
            </a:r>
          </a:p>
          <a:p>
            <a:endParaRPr lang="es-ES" dirty="0"/>
          </a:p>
          <a:p>
            <a:r>
              <a:rPr lang="es-ES" dirty="0"/>
              <a:t>El sistema está diseñado para que el propio desarrollador pueda configurarse este sistema en su ordenador.</a:t>
            </a:r>
          </a:p>
          <a:p>
            <a:endParaRPr lang="es-ES" dirty="0"/>
          </a:p>
          <a:p>
            <a:r>
              <a:rPr lang="es-ES" dirty="0"/>
              <a:t>Como restricciones, el lenguaje de programación tiene que ser soportado por la plataforma de análisis del código, y del ciclo de vida no incluiremos las fases de planificación (porque no hay cliente final) y despliegue (porque nos centramos en la fase de desarrollo e integración del código, y no haría falta desplegar los componentes que programemos para esto)</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7</a:t>
            </a:fld>
            <a:endParaRPr lang="es-ES"/>
          </a:p>
        </p:txBody>
      </p:sp>
    </p:spTree>
    <p:extLst>
      <p:ext uri="{BB962C8B-B14F-4D97-AF65-F5344CB8AC3E}">
        <p14:creationId xmlns:p14="http://schemas.microsoft.com/office/powerpoint/2010/main" val="126435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requisitos del proceso, de las fases que sí abordé en este proyecto son los de la fase de construcción: </a:t>
            </a:r>
            <a:r>
              <a:rPr lang="es-ES" sz="1200" kern="1200" dirty="0">
                <a:solidFill>
                  <a:schemeClr val="tx1"/>
                </a:solidFill>
                <a:effectLst/>
                <a:latin typeface="+mn-lt"/>
                <a:ea typeface="+mn-ea"/>
                <a:cs typeface="+mn-cs"/>
              </a:rPr>
              <a:t>El desarrollador incluirá el código fuente de su aplicación en un repositorio de código accesible mediante GIT. El proceso analizará el código fuente de cualquier rama que se indique en el repositorio de código.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Para la fase de Integración continua identifiqué: El proceso de DevOps lanzará automáticamente el análisis de código fuente cuando se realice un nuevo push. Lanzará automáticamente diferentes tareas, si así se configura, cuando se realice un push en diferentes ramas.  Y podrá evitar automáticamente la compilación si las métricas de calidad sobre el código están por debajo de los umbrales fijados.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Analizará el código fuente alojado en un repositorio de código, generando métricas de calidad sobre dicho código fuente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Con una herramienta de análisis del código configurable para poder establecer el flujo del proceso en función del resultado del análisis del código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Reflejará el resultado del análisis de código en el panel de control de la herramienta de análisis para poder consultarlo.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En la medida de lo posible, la herramienta aportará soluciones a lo que pueda encontrar perjudicial en el código.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C3B6F256-F296-E942-9AE2-743783376202}" type="slidenum">
              <a:rPr lang="es-ES" smtClean="0"/>
              <a:t>8</a:t>
            </a:fld>
            <a:endParaRPr lang="es-ES"/>
          </a:p>
        </p:txBody>
      </p:sp>
    </p:spTree>
    <p:extLst>
      <p:ext uri="{BB962C8B-B14F-4D97-AF65-F5344CB8AC3E}">
        <p14:creationId xmlns:p14="http://schemas.microsoft.com/office/powerpoint/2010/main" val="3458887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a:solidFill>
                  <a:schemeClr val="tx1"/>
                </a:solidFill>
                <a:effectLst/>
                <a:latin typeface="+mn-lt"/>
                <a:ea typeface="+mn-ea"/>
                <a:cs typeface="+mn-cs"/>
              </a:rPr>
              <a:t>Todas las herramientas se han elegido porque son de código abierto, hay mucha documentación al respecto y una comunidad muy activa de usuarios.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dirty="0">
                <a:solidFill>
                  <a:schemeClr val="tx1"/>
                </a:solidFill>
                <a:effectLst/>
                <a:latin typeface="+mn-lt"/>
                <a:ea typeface="+mn-ea"/>
                <a:cs typeface="+mn-cs"/>
              </a:rPr>
              <a:t>De Minikube decir que es una versión reducida y local de Kubernetes. En un hipervisor, que en este caso será </a:t>
            </a:r>
            <a:r>
              <a:rPr lang="es-ES" sz="1200" b="0" i="0" u="none" strike="noStrike" kern="1200" dirty="0" err="1">
                <a:solidFill>
                  <a:schemeClr val="tx1"/>
                </a:solidFill>
                <a:effectLst/>
                <a:latin typeface="+mn-lt"/>
                <a:ea typeface="+mn-ea"/>
                <a:cs typeface="+mn-cs"/>
              </a:rPr>
              <a:t>virtualbox</a:t>
            </a:r>
            <a:r>
              <a:rPr lang="es-ES" sz="1200" b="0" i="0" u="none" strike="noStrike" kern="1200" dirty="0">
                <a:solidFill>
                  <a:schemeClr val="tx1"/>
                </a:solidFill>
                <a:effectLst/>
                <a:latin typeface="+mn-lt"/>
                <a:ea typeface="+mn-ea"/>
                <a:cs typeface="+mn-cs"/>
              </a:rPr>
              <a:t>, levanta un </a:t>
            </a:r>
            <a:r>
              <a:rPr lang="es-ES" sz="1200" b="0" i="0" u="none" strike="noStrike" kern="1200" dirty="0" err="1">
                <a:solidFill>
                  <a:schemeClr val="tx1"/>
                </a:solidFill>
                <a:effectLst/>
                <a:latin typeface="+mn-lt"/>
                <a:ea typeface="+mn-ea"/>
                <a:cs typeface="+mn-cs"/>
              </a:rPr>
              <a:t>cluster</a:t>
            </a:r>
            <a:r>
              <a:rPr lang="es-ES" sz="1200" b="0" i="0" u="none" strike="noStrike" kern="1200" dirty="0">
                <a:solidFill>
                  <a:schemeClr val="tx1"/>
                </a:solidFill>
                <a:effectLst/>
                <a:latin typeface="+mn-lt"/>
                <a:ea typeface="+mn-ea"/>
                <a:cs typeface="+mn-cs"/>
              </a:rPr>
              <a:t> local. Requiere menos recursos que Kubernetes, y es suficiente para el sistema que he implementado.</a:t>
            </a:r>
            <a:endParaRPr lang="es-ES" dirty="0"/>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Gitea lo elijo como repositorio con versión de controles del código porque con respecto a otras herramientas del mercado consume menos recursos.</a:t>
            </a:r>
          </a:p>
          <a:p>
            <a:endParaRPr lang="es-ES" sz="1200" b="0" i="0" u="none" strike="noStrike"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Y en los casos de Jenkins, como servidor de automatización de las distintas tareas del ciclo de vida, y sonarqube como plataforma de análisis del código, influye también que son dos de las herramientas que utilizo en el día a día en mi equipo de trabajo, y me interesaba conocer más en profundidad sobre ellas.</a:t>
            </a:r>
          </a:p>
        </p:txBody>
      </p:sp>
      <p:sp>
        <p:nvSpPr>
          <p:cNvPr id="4" name="Marcador de número de diapositiva 3"/>
          <p:cNvSpPr>
            <a:spLocks noGrp="1"/>
          </p:cNvSpPr>
          <p:nvPr>
            <p:ph type="sldNum" sz="quarter" idx="5"/>
          </p:nvPr>
        </p:nvSpPr>
        <p:spPr/>
        <p:txBody>
          <a:bodyPr/>
          <a:lstStyle/>
          <a:p>
            <a:fld id="{C3B6F256-F296-E942-9AE2-743783376202}" type="slidenum">
              <a:rPr lang="es-ES" smtClean="0"/>
              <a:t>9</a:t>
            </a:fld>
            <a:endParaRPr lang="es-ES"/>
          </a:p>
        </p:txBody>
      </p:sp>
    </p:spTree>
    <p:extLst>
      <p:ext uri="{BB962C8B-B14F-4D97-AF65-F5344CB8AC3E}">
        <p14:creationId xmlns:p14="http://schemas.microsoft.com/office/powerpoint/2010/main" val="285743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DB4883A-1BB7-F44E-BD87-369620199795}" type="datetime1">
              <a:rPr lang="es-ES" smtClean="0"/>
              <a:t>27/9/20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2540252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561E7655-F871-784F-9094-FB2B90EEC5B5}" type="datetime1">
              <a:rPr lang="es-ES" smtClean="0"/>
              <a:t>27/9/20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408444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83C84FF0-BFBE-C14B-8A80-634BA29D89CD}" type="datetime1">
              <a:rPr lang="es-ES" smtClean="0"/>
              <a:t>27/9/20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4105496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B6407DFD-8310-064E-9DA8-C9925731FF6A}" type="datetime1">
              <a:rPr lang="es-ES" smtClean="0"/>
              <a:t>27/9/20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266898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C67AAE11-924F-0948-B06A-E9625905C7C9}" type="datetime1">
              <a:rPr lang="es-ES" smtClean="0"/>
              <a:t>27/9/20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189882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
Segundo nivel
Tercer nivel
Cuarto nivel
Quinto nivel</a:t>
            </a:r>
            <a:endParaRPr lang="en-US" dirty="0"/>
          </a:p>
        </p:txBody>
      </p:sp>
      <p:sp>
        <p:nvSpPr>
          <p:cNvPr id="8" name="Date Placeholder 7"/>
          <p:cNvSpPr>
            <a:spLocks noGrp="1"/>
          </p:cNvSpPr>
          <p:nvPr>
            <p:ph type="dt" sz="half" idx="10"/>
          </p:nvPr>
        </p:nvSpPr>
        <p:spPr/>
        <p:txBody>
          <a:bodyPr/>
          <a:lstStyle/>
          <a:p>
            <a:fld id="{A8943728-8B66-F74D-B2CE-2C433908CA22}" type="datetime1">
              <a:rPr lang="es-ES" smtClean="0"/>
              <a:t>27/9/20</a:t>
            </a:fld>
            <a:endParaRPr lang="es-ES"/>
          </a:p>
        </p:txBody>
      </p:sp>
      <p:sp>
        <p:nvSpPr>
          <p:cNvPr id="9" name="Footer Placeholder 8"/>
          <p:cNvSpPr>
            <a:spLocks noGrp="1"/>
          </p:cNvSpPr>
          <p:nvPr>
            <p:ph type="ftr" sz="quarter" idx="11"/>
          </p:nvPr>
        </p:nvSpPr>
        <p:spPr/>
        <p:txBody>
          <a:bodyPr/>
          <a:lstStyle/>
          <a:p>
            <a:endParaRPr lang="es-ES"/>
          </a:p>
        </p:txBody>
      </p:sp>
      <p:sp>
        <p:nvSpPr>
          <p:cNvPr id="10" name="Slide Number Placeholder 9"/>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3962628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
Segundo nivel
Tercer nivel
Cuarto nivel
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
Segundo nivel
Tercer nivel
Cuarto nivel
Quinto nivel</a:t>
            </a:r>
            <a:endParaRPr lang="en-US" dirty="0"/>
          </a:p>
        </p:txBody>
      </p:sp>
      <p:sp>
        <p:nvSpPr>
          <p:cNvPr id="2" name="Date Placeholder 1"/>
          <p:cNvSpPr>
            <a:spLocks noGrp="1"/>
          </p:cNvSpPr>
          <p:nvPr>
            <p:ph type="dt" sz="half" idx="10"/>
          </p:nvPr>
        </p:nvSpPr>
        <p:spPr/>
        <p:txBody>
          <a:bodyPr/>
          <a:lstStyle/>
          <a:p>
            <a:fld id="{BA116445-6773-2040-81C5-7CDC5628FC25}" type="datetime1">
              <a:rPr lang="es-ES" smtClean="0"/>
              <a:t>27/9/20</a:t>
            </a:fld>
            <a:endParaRPr lang="es-ES"/>
          </a:p>
        </p:txBody>
      </p:sp>
      <p:sp>
        <p:nvSpPr>
          <p:cNvPr id="11" name="Footer Placeholder 10"/>
          <p:cNvSpPr>
            <a:spLocks noGrp="1"/>
          </p:cNvSpPr>
          <p:nvPr>
            <p:ph type="ftr" sz="quarter" idx="11"/>
          </p:nvPr>
        </p:nvSpPr>
        <p:spPr/>
        <p:txBody>
          <a:bodyPr/>
          <a:lstStyle/>
          <a:p>
            <a:endParaRPr lang="es-ES"/>
          </a:p>
        </p:txBody>
      </p:sp>
      <p:sp>
        <p:nvSpPr>
          <p:cNvPr id="12" name="Slide Number Placeholder 11"/>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855580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120DE869-1EEE-9344-8079-60DB7DEC5138}" type="datetime1">
              <a:rPr lang="es-ES" smtClean="0"/>
              <a:t>27/9/20</a:t>
            </a:fld>
            <a:endParaRPr lang="es-ES"/>
          </a:p>
        </p:txBody>
      </p:sp>
      <p:sp>
        <p:nvSpPr>
          <p:cNvPr id="7" name="Footer Placeholder 6"/>
          <p:cNvSpPr>
            <a:spLocks noGrp="1"/>
          </p:cNvSpPr>
          <p:nvPr>
            <p:ph type="ftr" sz="quarter" idx="11"/>
          </p:nvPr>
        </p:nvSpPr>
        <p:spPr/>
        <p:txBody>
          <a:bodyPr/>
          <a:lstStyle/>
          <a:p>
            <a:endParaRPr lang="es-ES"/>
          </a:p>
        </p:txBody>
      </p:sp>
      <p:sp>
        <p:nvSpPr>
          <p:cNvPr id="8" name="Slide Number Placeholder 7"/>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237869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632002F-C79F-734A-BDBB-09FF7614B6D0}" type="datetime1">
              <a:rPr lang="es-ES" smtClean="0"/>
              <a:t>27/9/20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4008538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
Segundo nivel
Tercer nivel
Cuarto nivel
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8" name="Date Placeholder 7"/>
          <p:cNvSpPr>
            <a:spLocks noGrp="1"/>
          </p:cNvSpPr>
          <p:nvPr>
            <p:ph type="dt" sz="half" idx="10"/>
          </p:nvPr>
        </p:nvSpPr>
        <p:spPr/>
        <p:txBody>
          <a:bodyPr/>
          <a:lstStyle/>
          <a:p>
            <a:fld id="{1564E239-9AE3-3645-B3AA-9DD2087748A7}" type="datetime1">
              <a:rPr lang="es-ES" smtClean="0"/>
              <a:t>27/9/20</a:t>
            </a:fld>
            <a:endParaRPr lang="es-ES"/>
          </a:p>
        </p:txBody>
      </p:sp>
      <p:sp>
        <p:nvSpPr>
          <p:cNvPr id="9" name="Footer Placeholder 8"/>
          <p:cNvSpPr>
            <a:spLocks noGrp="1"/>
          </p:cNvSpPr>
          <p:nvPr>
            <p:ph type="ftr" sz="quarter" idx="11"/>
          </p:nvPr>
        </p:nvSpPr>
        <p:spPr/>
        <p:txBody>
          <a:bodyPr/>
          <a:lstStyle/>
          <a:p>
            <a:endParaRPr lang="es-ES"/>
          </a:p>
        </p:txBody>
      </p:sp>
      <p:sp>
        <p:nvSpPr>
          <p:cNvPr id="10" name="Slide Number Placeholder 9"/>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2695190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dirty="0"/>
          </a:p>
        </p:txBody>
      </p:sp>
      <p:sp>
        <p:nvSpPr>
          <p:cNvPr id="8" name="Date Placeholder 7"/>
          <p:cNvSpPr>
            <a:spLocks noGrp="1"/>
          </p:cNvSpPr>
          <p:nvPr>
            <p:ph type="dt" sz="half" idx="10"/>
          </p:nvPr>
        </p:nvSpPr>
        <p:spPr/>
        <p:txBody>
          <a:bodyPr/>
          <a:lstStyle/>
          <a:p>
            <a:fld id="{50A107FF-3E9C-6F4B-A906-759822F29C06}" type="datetime1">
              <a:rPr lang="es-ES" smtClean="0"/>
              <a:t>27/9/20</a:t>
            </a:fld>
            <a:endParaRPr lang="es-ES"/>
          </a:p>
        </p:txBody>
      </p:sp>
      <p:sp>
        <p:nvSpPr>
          <p:cNvPr id="9" name="Footer Placeholder 8"/>
          <p:cNvSpPr>
            <a:spLocks noGrp="1"/>
          </p:cNvSpPr>
          <p:nvPr>
            <p:ph type="ftr" sz="quarter" idx="11"/>
          </p:nvPr>
        </p:nvSpPr>
        <p:spPr>
          <a:xfrm>
            <a:off x="3499101" y="6356350"/>
            <a:ext cx="5911517" cy="365125"/>
          </a:xfrm>
        </p:spPr>
        <p:txBody>
          <a:bodyPr/>
          <a:lstStyle/>
          <a:p>
            <a:endParaRPr lang="es-ES"/>
          </a:p>
        </p:txBody>
      </p:sp>
      <p:sp>
        <p:nvSpPr>
          <p:cNvPr id="10" name="Slide Number Placeholder 9"/>
          <p:cNvSpPr>
            <a:spLocks noGrp="1"/>
          </p:cNvSpPr>
          <p:nvPr>
            <p:ph type="sldNum" sz="quarter" idx="12"/>
          </p:nvPr>
        </p:nvSpPr>
        <p:spPr/>
        <p:txBody>
          <a:bodyPr/>
          <a:lstStyle/>
          <a:p>
            <a:fld id="{3E2B695B-536F-E64C-9F63-52E93D303FE4}" type="slidenum">
              <a:rPr lang="es-ES" smtClean="0"/>
              <a:t>‹Nº›</a:t>
            </a:fld>
            <a:endParaRPr lang="es-ES"/>
          </a:p>
        </p:txBody>
      </p:sp>
    </p:spTree>
    <p:extLst>
      <p:ext uri="{BB962C8B-B14F-4D97-AF65-F5344CB8AC3E}">
        <p14:creationId xmlns:p14="http://schemas.microsoft.com/office/powerpoint/2010/main" val="144550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B31AF200-1DB8-9849-8DDA-5DD8C8908F7D}" type="datetime1">
              <a:rPr lang="es-ES" smtClean="0"/>
              <a:t>27/9/20</a:t>
            </a:fld>
            <a:endParaRPr lang="es-E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E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E2B695B-536F-E64C-9F63-52E93D303FE4}" type="slidenum">
              <a:rPr lang="es-ES" smtClean="0"/>
              <a:t>‹Nº›</a:t>
            </a:fld>
            <a:endParaRPr lang="es-ES"/>
          </a:p>
        </p:txBody>
      </p:sp>
    </p:spTree>
    <p:extLst>
      <p:ext uri="{BB962C8B-B14F-4D97-AF65-F5344CB8AC3E}">
        <p14:creationId xmlns:p14="http://schemas.microsoft.com/office/powerpoint/2010/main" val="280072036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estersax/TFE-LocalCIsyste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genbeta.com/desarrollo/el-ciclo-de-devops-una-guia-para-iniciarse-en-las-fases-que-lo-compone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es.wikipedia.org/wiki/Gitea" TargetMode="External"/><Relationship Id="rId3" Type="http://schemas.openxmlformats.org/officeDocument/2006/relationships/image" Target="../media/image2.png"/><Relationship Id="rId7" Type="http://schemas.openxmlformats.org/officeDocument/2006/relationships/hyperlink" Target="https://medium.com/@jmspinelliok/k8s-minikube-que-son-los-pods-67be7ade086d"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10" Type="http://schemas.openxmlformats.org/officeDocument/2006/relationships/hyperlink" Target="https://blog.quantika14.com/blog/2017/05/04/que-es-sonarqube/" TargetMode="External"/><Relationship Id="rId4" Type="http://schemas.openxmlformats.org/officeDocument/2006/relationships/image" Target="../media/image3.png"/><Relationship Id="rId9" Type="http://schemas.openxmlformats.org/officeDocument/2006/relationships/hyperlink" Target="https://blog.yebenes.net/2019/03/en-high-cpu-ubuntu-docker-jenkin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FE7FE-79B5-7B41-87F2-180DF487CB2D}"/>
              </a:ext>
            </a:extLst>
          </p:cNvPr>
          <p:cNvSpPr>
            <a:spLocks noGrp="1"/>
          </p:cNvSpPr>
          <p:nvPr>
            <p:ph type="ctrTitle"/>
          </p:nvPr>
        </p:nvSpPr>
        <p:spPr/>
        <p:txBody>
          <a:bodyPr>
            <a:normAutofit fontScale="90000"/>
          </a:bodyPr>
          <a:lstStyle/>
          <a:p>
            <a:r>
              <a:rPr lang="es-ES" dirty="0"/>
              <a:t>“Diseño e implementación de un proceso DevOps con control de calidad y seguridad del código”</a:t>
            </a:r>
          </a:p>
        </p:txBody>
      </p:sp>
      <p:sp>
        <p:nvSpPr>
          <p:cNvPr id="3" name="Subtítulo 2">
            <a:extLst>
              <a:ext uri="{FF2B5EF4-FFF2-40B4-BE49-F238E27FC236}">
                <a16:creationId xmlns:a16="http://schemas.microsoft.com/office/drawing/2014/main" id="{A2D135FB-FBD1-064C-9706-F7196F30D4D3}"/>
              </a:ext>
            </a:extLst>
          </p:cNvPr>
          <p:cNvSpPr>
            <a:spLocks noGrp="1"/>
          </p:cNvSpPr>
          <p:nvPr>
            <p:ph type="subTitle" idx="1"/>
          </p:nvPr>
        </p:nvSpPr>
        <p:spPr/>
        <p:txBody>
          <a:bodyPr/>
          <a:lstStyle/>
          <a:p>
            <a:r>
              <a:rPr lang="es-ES" dirty="0"/>
              <a:t>Esther </a:t>
            </a:r>
            <a:r>
              <a:rPr lang="es-ES"/>
              <a:t>Antón Durández</a:t>
            </a:r>
            <a:endParaRPr lang="es-ES" dirty="0"/>
          </a:p>
          <a:p>
            <a:r>
              <a:rPr lang="es-ES" dirty="0"/>
              <a:t>Grado en Ingeniería Informática</a:t>
            </a:r>
          </a:p>
        </p:txBody>
      </p:sp>
      <p:sp>
        <p:nvSpPr>
          <p:cNvPr id="4" name="Subtítulo 2">
            <a:extLst>
              <a:ext uri="{FF2B5EF4-FFF2-40B4-BE49-F238E27FC236}">
                <a16:creationId xmlns:a16="http://schemas.microsoft.com/office/drawing/2014/main" id="{7536BDE5-15A4-584F-A34E-5E61CA9B9E5B}"/>
              </a:ext>
            </a:extLst>
          </p:cNvPr>
          <p:cNvSpPr txBox="1">
            <a:spLocks/>
          </p:cNvSpPr>
          <p:nvPr/>
        </p:nvSpPr>
        <p:spPr>
          <a:xfrm>
            <a:off x="9412567" y="5445750"/>
            <a:ext cx="2555656" cy="659757"/>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algn="ctr"/>
            <a:r>
              <a:rPr lang="es-ES" sz="1600" dirty="0">
                <a:solidFill>
                  <a:schemeClr val="tx1"/>
                </a:solidFill>
              </a:rPr>
              <a:t>Campus de Colmenarejo</a:t>
            </a:r>
          </a:p>
          <a:p>
            <a:pPr algn="ctr"/>
            <a:r>
              <a:rPr lang="es-ES" sz="1600" dirty="0">
                <a:solidFill>
                  <a:schemeClr val="tx1"/>
                </a:solidFill>
              </a:rPr>
              <a:t>Septiembre 2020</a:t>
            </a:r>
          </a:p>
        </p:txBody>
      </p:sp>
      <p:sp>
        <p:nvSpPr>
          <p:cNvPr id="6" name="Marcador de número de diapositiva 5">
            <a:extLst>
              <a:ext uri="{FF2B5EF4-FFF2-40B4-BE49-F238E27FC236}">
                <a16:creationId xmlns:a16="http://schemas.microsoft.com/office/drawing/2014/main" id="{91F57591-D844-AA4F-9186-9A7FD88EE56E}"/>
              </a:ext>
            </a:extLst>
          </p:cNvPr>
          <p:cNvSpPr>
            <a:spLocks noGrp="1"/>
          </p:cNvSpPr>
          <p:nvPr>
            <p:ph type="sldNum" sz="quarter" idx="12"/>
          </p:nvPr>
        </p:nvSpPr>
        <p:spPr/>
        <p:txBody>
          <a:bodyPr lIns="90000"/>
          <a:lstStyle/>
          <a:p>
            <a:fld id="{3E2B695B-536F-E64C-9F63-52E93D303FE4}" type="slidenum">
              <a:rPr lang="es-ES" smtClean="0"/>
              <a:t>1</a:t>
            </a:fld>
            <a:endParaRPr lang="es-ES"/>
          </a:p>
        </p:txBody>
      </p:sp>
    </p:spTree>
    <p:extLst>
      <p:ext uri="{BB962C8B-B14F-4D97-AF65-F5344CB8AC3E}">
        <p14:creationId xmlns:p14="http://schemas.microsoft.com/office/powerpoint/2010/main" val="195386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DD7B3D-9B30-0847-B7C6-BA66714C82C7}"/>
              </a:ext>
            </a:extLst>
          </p:cNvPr>
          <p:cNvSpPr>
            <a:spLocks noGrp="1"/>
          </p:cNvSpPr>
          <p:nvPr>
            <p:ph type="title"/>
          </p:nvPr>
        </p:nvSpPr>
        <p:spPr/>
        <p:txBody>
          <a:bodyPr/>
          <a:lstStyle/>
          <a:p>
            <a:r>
              <a:rPr lang="es-ES" dirty="0"/>
              <a:t>Solución implementada (Despliegue)</a:t>
            </a:r>
          </a:p>
        </p:txBody>
      </p:sp>
      <p:sp>
        <p:nvSpPr>
          <p:cNvPr id="4" name="Marcador de contenido 3">
            <a:extLst>
              <a:ext uri="{FF2B5EF4-FFF2-40B4-BE49-F238E27FC236}">
                <a16:creationId xmlns:a16="http://schemas.microsoft.com/office/drawing/2014/main" id="{4020305A-9DEE-FB4B-8490-09014FBC50C0}"/>
              </a:ext>
            </a:extLst>
          </p:cNvPr>
          <p:cNvSpPr>
            <a:spLocks noGrp="1"/>
          </p:cNvSpPr>
          <p:nvPr>
            <p:ph idx="1"/>
          </p:nvPr>
        </p:nvSpPr>
        <p:spPr>
          <a:xfrm>
            <a:off x="3838446" y="779042"/>
            <a:ext cx="7315200" cy="2980158"/>
          </a:xfrm>
        </p:spPr>
        <p:txBody>
          <a:bodyPr>
            <a:normAutofit/>
          </a:bodyPr>
          <a:lstStyle/>
          <a:p>
            <a:r>
              <a:rPr lang="es-ES" dirty="0"/>
              <a:t>Pasos previos:</a:t>
            </a:r>
          </a:p>
          <a:p>
            <a:pPr lvl="1"/>
            <a:r>
              <a:rPr lang="es-ES" dirty="0"/>
              <a:t>Instalar Kubectl: Línea de comandos de Kubernetes</a:t>
            </a:r>
          </a:p>
          <a:p>
            <a:r>
              <a:rPr lang="es-ES" dirty="0"/>
              <a:t>1º) Instalación de Minikube </a:t>
            </a:r>
          </a:p>
          <a:p>
            <a:r>
              <a:rPr lang="es-ES" dirty="0"/>
              <a:t>2º) Despliegue de aplicaciones</a:t>
            </a:r>
          </a:p>
          <a:p>
            <a:pPr lvl="1"/>
            <a:r>
              <a:rPr lang="es-ES" dirty="0"/>
              <a:t>Uso de Helm: Charts</a:t>
            </a:r>
          </a:p>
          <a:p>
            <a:pPr lvl="1"/>
            <a:r>
              <a:rPr lang="es-ES" dirty="0"/>
              <a:t>Chart de Gitea</a:t>
            </a:r>
          </a:p>
          <a:p>
            <a:pPr lvl="1"/>
            <a:r>
              <a:rPr lang="es-ES" dirty="0"/>
              <a:t>Chart de Jenkins</a:t>
            </a:r>
          </a:p>
          <a:p>
            <a:pPr lvl="1"/>
            <a:r>
              <a:rPr lang="es-ES" dirty="0"/>
              <a:t>Chart de SonarQube</a:t>
            </a:r>
          </a:p>
        </p:txBody>
      </p:sp>
      <p:sp>
        <p:nvSpPr>
          <p:cNvPr id="3" name="Marcador de número de diapositiva 2">
            <a:extLst>
              <a:ext uri="{FF2B5EF4-FFF2-40B4-BE49-F238E27FC236}">
                <a16:creationId xmlns:a16="http://schemas.microsoft.com/office/drawing/2014/main" id="{B0E40901-1A87-C845-BE90-2F1162923C53}"/>
              </a:ext>
            </a:extLst>
          </p:cNvPr>
          <p:cNvSpPr>
            <a:spLocks noGrp="1"/>
          </p:cNvSpPr>
          <p:nvPr>
            <p:ph type="sldNum" sz="quarter" idx="12"/>
          </p:nvPr>
        </p:nvSpPr>
        <p:spPr/>
        <p:txBody>
          <a:bodyPr/>
          <a:lstStyle/>
          <a:p>
            <a:fld id="{3E2B695B-536F-E64C-9F63-52E93D303FE4}" type="slidenum">
              <a:rPr lang="es-ES" smtClean="0"/>
              <a:t>10</a:t>
            </a:fld>
            <a:endParaRPr lang="es-ES"/>
          </a:p>
        </p:txBody>
      </p:sp>
      <p:sp>
        <p:nvSpPr>
          <p:cNvPr id="5" name="CuadroTexto 4">
            <a:extLst>
              <a:ext uri="{FF2B5EF4-FFF2-40B4-BE49-F238E27FC236}">
                <a16:creationId xmlns:a16="http://schemas.microsoft.com/office/drawing/2014/main" id="{5A841EE1-8D9F-5847-BD4E-4DCD63080FCA}"/>
              </a:ext>
            </a:extLst>
          </p:cNvPr>
          <p:cNvSpPr txBox="1"/>
          <p:nvPr/>
        </p:nvSpPr>
        <p:spPr>
          <a:xfrm>
            <a:off x="4422503" y="2072690"/>
            <a:ext cx="6578600" cy="584775"/>
          </a:xfrm>
          <a:prstGeom prst="rect">
            <a:avLst/>
          </a:prstGeom>
          <a:noFill/>
        </p:spPr>
        <p:txBody>
          <a:bodyPr wrap="square" rtlCol="0">
            <a:spAutoFit/>
          </a:bodyPr>
          <a:lstStyle/>
          <a:p>
            <a:r>
              <a:rPr lang="es-ES" sz="1400" dirty="0">
                <a:latin typeface="Consolas" panose="020B0609020204030204" pitchFamily="49" charset="0"/>
              </a:rPr>
              <a:t>minikube start --cpus=4 --memory=12288 --disk-size=71680 </a:t>
            </a:r>
          </a:p>
          <a:p>
            <a:endParaRPr lang="es-ES" dirty="0"/>
          </a:p>
        </p:txBody>
      </p:sp>
      <p:pic>
        <p:nvPicPr>
          <p:cNvPr id="6" name="Imagen 5">
            <a:extLst>
              <a:ext uri="{FF2B5EF4-FFF2-40B4-BE49-F238E27FC236}">
                <a16:creationId xmlns:a16="http://schemas.microsoft.com/office/drawing/2014/main" id="{B43AD854-475A-0844-9A58-93ACD46B2247}"/>
              </a:ext>
            </a:extLst>
          </p:cNvPr>
          <p:cNvPicPr>
            <a:picLocks noChangeAspect="1"/>
          </p:cNvPicPr>
          <p:nvPr/>
        </p:nvPicPr>
        <p:blipFill>
          <a:blip r:embed="rId3"/>
          <a:stretch>
            <a:fillRect/>
          </a:stretch>
        </p:blipFill>
        <p:spPr>
          <a:xfrm>
            <a:off x="3838446" y="3980141"/>
            <a:ext cx="7678582" cy="1919646"/>
          </a:xfrm>
          <a:prstGeom prst="rect">
            <a:avLst/>
          </a:prstGeom>
        </p:spPr>
      </p:pic>
    </p:spTree>
    <p:extLst>
      <p:ext uri="{BB962C8B-B14F-4D97-AF65-F5344CB8AC3E}">
        <p14:creationId xmlns:p14="http://schemas.microsoft.com/office/powerpoint/2010/main" val="114667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15C8E88-66B4-1D4E-B181-5FCD968B35C5}"/>
              </a:ext>
            </a:extLst>
          </p:cNvPr>
          <p:cNvSpPr>
            <a:spLocks noGrp="1"/>
          </p:cNvSpPr>
          <p:nvPr>
            <p:ph idx="1"/>
          </p:nvPr>
        </p:nvSpPr>
        <p:spPr>
          <a:xfrm>
            <a:off x="3831168" y="787400"/>
            <a:ext cx="7315200" cy="2449286"/>
          </a:xfrm>
        </p:spPr>
        <p:txBody>
          <a:bodyPr/>
          <a:lstStyle/>
          <a:p>
            <a:r>
              <a:rPr lang="es-ES" dirty="0"/>
              <a:t>Integración Gitea – Jenkins </a:t>
            </a:r>
          </a:p>
          <a:p>
            <a:pPr lvl="1"/>
            <a:r>
              <a:rPr lang="es-ES" dirty="0"/>
              <a:t>Creación del repositorio de código fuente</a:t>
            </a:r>
          </a:p>
          <a:p>
            <a:pPr lvl="1"/>
            <a:r>
              <a:rPr lang="es-ES" dirty="0"/>
              <a:t>Plug-in Gitea Server</a:t>
            </a:r>
          </a:p>
          <a:p>
            <a:pPr lvl="1"/>
            <a:r>
              <a:rPr lang="es-ES" dirty="0"/>
              <a:t>Creación del pipeline en Jenkins - Jenkinsfile</a:t>
            </a:r>
          </a:p>
          <a:p>
            <a:pPr lvl="1"/>
            <a:r>
              <a:rPr lang="es-ES" dirty="0"/>
              <a:t>Configuración webhook en Gitea</a:t>
            </a:r>
          </a:p>
        </p:txBody>
      </p:sp>
      <p:pic>
        <p:nvPicPr>
          <p:cNvPr id="12" name="Imagen 11">
            <a:extLst>
              <a:ext uri="{FF2B5EF4-FFF2-40B4-BE49-F238E27FC236}">
                <a16:creationId xmlns:a16="http://schemas.microsoft.com/office/drawing/2014/main" id="{297A169F-F847-F34E-BD9A-6435CAD35555}"/>
              </a:ext>
            </a:extLst>
          </p:cNvPr>
          <p:cNvPicPr>
            <a:picLocks noChangeAspect="1"/>
          </p:cNvPicPr>
          <p:nvPr/>
        </p:nvPicPr>
        <p:blipFill rotWithShape="1">
          <a:blip r:embed="rId3"/>
          <a:srcRect l="30621" t="43700" r="2291" b="10907"/>
          <a:stretch/>
        </p:blipFill>
        <p:spPr>
          <a:xfrm>
            <a:off x="3586124" y="1868678"/>
            <a:ext cx="8179256" cy="3111500"/>
          </a:xfrm>
          <a:prstGeom prst="rect">
            <a:avLst/>
          </a:prstGeom>
        </p:spPr>
      </p:pic>
      <p:pic>
        <p:nvPicPr>
          <p:cNvPr id="14" name="Imagen 13">
            <a:extLst>
              <a:ext uri="{FF2B5EF4-FFF2-40B4-BE49-F238E27FC236}">
                <a16:creationId xmlns:a16="http://schemas.microsoft.com/office/drawing/2014/main" id="{2A47E4B3-71E5-AD45-9DC5-AF94B18E20B3}"/>
              </a:ext>
            </a:extLst>
          </p:cNvPr>
          <p:cNvPicPr>
            <a:picLocks noChangeAspect="1"/>
          </p:cNvPicPr>
          <p:nvPr/>
        </p:nvPicPr>
        <p:blipFill rotWithShape="1">
          <a:blip r:embed="rId4"/>
          <a:srcRect l="4687" t="11439" r="13854" b="10005"/>
          <a:stretch/>
        </p:blipFill>
        <p:spPr>
          <a:xfrm>
            <a:off x="3462896" y="1305356"/>
            <a:ext cx="8352500" cy="4528721"/>
          </a:xfrm>
          <a:prstGeom prst="rect">
            <a:avLst/>
          </a:prstGeom>
        </p:spPr>
      </p:pic>
      <p:pic>
        <p:nvPicPr>
          <p:cNvPr id="17" name="Imagen 16">
            <a:extLst>
              <a:ext uri="{FF2B5EF4-FFF2-40B4-BE49-F238E27FC236}">
                <a16:creationId xmlns:a16="http://schemas.microsoft.com/office/drawing/2014/main" id="{53339BEB-EA17-0644-A909-961DCE9422E2}"/>
              </a:ext>
            </a:extLst>
          </p:cNvPr>
          <p:cNvPicPr>
            <a:picLocks noChangeAspect="1"/>
          </p:cNvPicPr>
          <p:nvPr/>
        </p:nvPicPr>
        <p:blipFill rotWithShape="1">
          <a:blip r:embed="rId5"/>
          <a:srcRect l="10624" t="20912" r="7187" b="2432"/>
          <a:stretch/>
        </p:blipFill>
        <p:spPr>
          <a:xfrm>
            <a:off x="4222917" y="1886682"/>
            <a:ext cx="6973468" cy="3656818"/>
          </a:xfrm>
          <a:prstGeom prst="rect">
            <a:avLst/>
          </a:prstGeom>
        </p:spPr>
      </p:pic>
      <p:sp>
        <p:nvSpPr>
          <p:cNvPr id="2" name="Título 1">
            <a:extLst>
              <a:ext uri="{FF2B5EF4-FFF2-40B4-BE49-F238E27FC236}">
                <a16:creationId xmlns:a16="http://schemas.microsoft.com/office/drawing/2014/main" id="{5796B216-DE46-364F-BC0B-92CD2D9E8A79}"/>
              </a:ext>
            </a:extLst>
          </p:cNvPr>
          <p:cNvSpPr>
            <a:spLocks noGrp="1"/>
          </p:cNvSpPr>
          <p:nvPr>
            <p:ph type="title"/>
          </p:nvPr>
        </p:nvSpPr>
        <p:spPr/>
        <p:txBody>
          <a:bodyPr/>
          <a:lstStyle/>
          <a:p>
            <a:r>
              <a:rPr lang="es-ES" dirty="0"/>
              <a:t>Solución implementada</a:t>
            </a:r>
            <a:r>
              <a:rPr lang="es-ES" dirty="0">
                <a:sym typeface="Wingdings" pitchFamily="2" charset="2"/>
              </a:rPr>
              <a:t> </a:t>
            </a:r>
            <a:r>
              <a:rPr lang="es-ES" sz="3200" dirty="0">
                <a:sym typeface="Wingdings" pitchFamily="2" charset="2"/>
              </a:rPr>
              <a:t>(Integración)</a:t>
            </a:r>
            <a:endParaRPr lang="es-ES" dirty="0"/>
          </a:p>
        </p:txBody>
      </p:sp>
      <p:sp>
        <p:nvSpPr>
          <p:cNvPr id="4" name="Marcador de número de diapositiva 3">
            <a:extLst>
              <a:ext uri="{FF2B5EF4-FFF2-40B4-BE49-F238E27FC236}">
                <a16:creationId xmlns:a16="http://schemas.microsoft.com/office/drawing/2014/main" id="{C2B2293E-E246-9840-9F25-4A011E6781AB}"/>
              </a:ext>
            </a:extLst>
          </p:cNvPr>
          <p:cNvSpPr>
            <a:spLocks noGrp="1"/>
          </p:cNvSpPr>
          <p:nvPr>
            <p:ph type="sldNum" sz="quarter" idx="12"/>
          </p:nvPr>
        </p:nvSpPr>
        <p:spPr/>
        <p:txBody>
          <a:bodyPr/>
          <a:lstStyle/>
          <a:p>
            <a:fld id="{3E2B695B-536F-E64C-9F63-52E93D303FE4}" type="slidenum">
              <a:rPr lang="es-ES" smtClean="0"/>
              <a:t>11</a:t>
            </a:fld>
            <a:endParaRPr lang="es-ES"/>
          </a:p>
        </p:txBody>
      </p:sp>
    </p:spTree>
    <p:extLst>
      <p:ext uri="{BB962C8B-B14F-4D97-AF65-F5344CB8AC3E}">
        <p14:creationId xmlns:p14="http://schemas.microsoft.com/office/powerpoint/2010/main" val="77786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6B216-DE46-364F-BC0B-92CD2D9E8A79}"/>
              </a:ext>
            </a:extLst>
          </p:cNvPr>
          <p:cNvSpPr>
            <a:spLocks noGrp="1"/>
          </p:cNvSpPr>
          <p:nvPr>
            <p:ph type="title"/>
          </p:nvPr>
        </p:nvSpPr>
        <p:spPr/>
        <p:txBody>
          <a:bodyPr/>
          <a:lstStyle/>
          <a:p>
            <a:r>
              <a:rPr lang="es-ES" dirty="0"/>
              <a:t>Solución implementada</a:t>
            </a:r>
            <a:r>
              <a:rPr lang="es-ES" dirty="0">
                <a:sym typeface="Wingdings" pitchFamily="2" charset="2"/>
              </a:rPr>
              <a:t> </a:t>
            </a:r>
            <a:r>
              <a:rPr lang="es-ES" sz="3200" dirty="0">
                <a:sym typeface="Wingdings" pitchFamily="2" charset="2"/>
              </a:rPr>
              <a:t>(Integración)</a:t>
            </a:r>
            <a:endParaRPr lang="es-ES" dirty="0"/>
          </a:p>
        </p:txBody>
      </p:sp>
      <p:sp>
        <p:nvSpPr>
          <p:cNvPr id="3" name="Marcador de contenido 2">
            <a:extLst>
              <a:ext uri="{FF2B5EF4-FFF2-40B4-BE49-F238E27FC236}">
                <a16:creationId xmlns:a16="http://schemas.microsoft.com/office/drawing/2014/main" id="{E15C8E88-66B4-1D4E-B181-5FCD968B35C5}"/>
              </a:ext>
            </a:extLst>
          </p:cNvPr>
          <p:cNvSpPr>
            <a:spLocks noGrp="1"/>
          </p:cNvSpPr>
          <p:nvPr>
            <p:ph idx="1"/>
          </p:nvPr>
        </p:nvSpPr>
        <p:spPr>
          <a:xfrm>
            <a:off x="3831168" y="787400"/>
            <a:ext cx="7315200" cy="1933448"/>
          </a:xfrm>
        </p:spPr>
        <p:txBody>
          <a:bodyPr>
            <a:normAutofit/>
          </a:bodyPr>
          <a:lstStyle/>
          <a:p>
            <a:r>
              <a:rPr lang="es-ES" dirty="0"/>
              <a:t>Integración SonarQube – Jenkins</a:t>
            </a:r>
          </a:p>
          <a:p>
            <a:pPr lvl="1"/>
            <a:r>
              <a:rPr lang="es-ES" dirty="0"/>
              <a:t>Creación del proyecto en SonarQube – Tfg-project-scanner</a:t>
            </a:r>
          </a:p>
          <a:p>
            <a:pPr lvl="1"/>
            <a:r>
              <a:rPr lang="es-ES" dirty="0"/>
              <a:t>Plug-in SonarQube Scanner - Token</a:t>
            </a:r>
          </a:p>
          <a:p>
            <a:pPr lvl="1"/>
            <a:r>
              <a:rPr lang="es-ES" dirty="0"/>
              <a:t>Añadir etapa al pipeline – Jenkinsfile</a:t>
            </a:r>
          </a:p>
          <a:p>
            <a:pPr lvl="1"/>
            <a:r>
              <a:rPr lang="es-ES" dirty="0"/>
              <a:t>Sonar-project.properties en Gitea</a:t>
            </a:r>
          </a:p>
        </p:txBody>
      </p:sp>
      <p:sp>
        <p:nvSpPr>
          <p:cNvPr id="4" name="Marcador de número de diapositiva 3">
            <a:extLst>
              <a:ext uri="{FF2B5EF4-FFF2-40B4-BE49-F238E27FC236}">
                <a16:creationId xmlns:a16="http://schemas.microsoft.com/office/drawing/2014/main" id="{C2B2293E-E246-9840-9F25-4A011E6781AB}"/>
              </a:ext>
            </a:extLst>
          </p:cNvPr>
          <p:cNvSpPr>
            <a:spLocks noGrp="1"/>
          </p:cNvSpPr>
          <p:nvPr>
            <p:ph type="sldNum" sz="quarter" idx="12"/>
          </p:nvPr>
        </p:nvSpPr>
        <p:spPr/>
        <p:txBody>
          <a:bodyPr/>
          <a:lstStyle/>
          <a:p>
            <a:fld id="{3E2B695B-536F-E64C-9F63-52E93D303FE4}" type="slidenum">
              <a:rPr lang="es-ES" smtClean="0"/>
              <a:t>12</a:t>
            </a:fld>
            <a:endParaRPr lang="es-ES"/>
          </a:p>
        </p:txBody>
      </p:sp>
      <p:pic>
        <p:nvPicPr>
          <p:cNvPr id="8" name="Imagen 7">
            <a:extLst>
              <a:ext uri="{FF2B5EF4-FFF2-40B4-BE49-F238E27FC236}">
                <a16:creationId xmlns:a16="http://schemas.microsoft.com/office/drawing/2014/main" id="{0D63D96E-793B-5C4A-A1A8-1FDAAE9EABFF}"/>
              </a:ext>
            </a:extLst>
          </p:cNvPr>
          <p:cNvPicPr>
            <a:picLocks noChangeAspect="1"/>
          </p:cNvPicPr>
          <p:nvPr/>
        </p:nvPicPr>
        <p:blipFill rotWithShape="1">
          <a:blip r:embed="rId3"/>
          <a:srcRect l="27813" t="30201" r="1457" b="7294"/>
          <a:stretch/>
        </p:blipFill>
        <p:spPr>
          <a:xfrm>
            <a:off x="3560706" y="1945109"/>
            <a:ext cx="8253941" cy="4101021"/>
          </a:xfrm>
          <a:prstGeom prst="rect">
            <a:avLst/>
          </a:prstGeom>
        </p:spPr>
      </p:pic>
      <p:sp>
        <p:nvSpPr>
          <p:cNvPr id="9" name="CuadroTexto 8">
            <a:extLst>
              <a:ext uri="{FF2B5EF4-FFF2-40B4-BE49-F238E27FC236}">
                <a16:creationId xmlns:a16="http://schemas.microsoft.com/office/drawing/2014/main" id="{5BEAE169-7564-CD47-A0C1-52DE4C72EDF4}"/>
              </a:ext>
            </a:extLst>
          </p:cNvPr>
          <p:cNvSpPr txBox="1"/>
          <p:nvPr/>
        </p:nvSpPr>
        <p:spPr>
          <a:xfrm>
            <a:off x="4521200" y="2882900"/>
            <a:ext cx="4432300" cy="2031325"/>
          </a:xfrm>
          <a:prstGeom prst="rect">
            <a:avLst/>
          </a:prstGeom>
          <a:noFill/>
        </p:spPr>
        <p:txBody>
          <a:bodyPr wrap="square" rtlCol="0">
            <a:spAutoFit/>
          </a:bodyPr>
          <a:lstStyle/>
          <a:p>
            <a:r>
              <a:rPr lang="es-ES" dirty="0">
                <a:solidFill>
                  <a:schemeClr val="bg2"/>
                </a:solidFill>
                <a:latin typeface="Times" pitchFamily="2" charset="0"/>
              </a:rPr>
              <a:t># </a:t>
            </a:r>
            <a:r>
              <a:rPr lang="es-ES" dirty="0" err="1">
                <a:solidFill>
                  <a:schemeClr val="bg2"/>
                </a:solidFill>
                <a:latin typeface="Times" pitchFamily="2" charset="0"/>
              </a:rPr>
              <a:t>Metadata</a:t>
            </a:r>
            <a:r>
              <a:rPr lang="es-ES" dirty="0">
                <a:solidFill>
                  <a:schemeClr val="bg2"/>
                </a:solidFill>
                <a:latin typeface="Times" pitchFamily="2" charset="0"/>
              </a:rPr>
              <a:t> </a:t>
            </a:r>
          </a:p>
          <a:p>
            <a:r>
              <a:rPr lang="es-ES" dirty="0" err="1">
                <a:latin typeface="Times" pitchFamily="2" charset="0"/>
              </a:rPr>
              <a:t>sonar.projectKey</a:t>
            </a:r>
            <a:r>
              <a:rPr lang="es-ES" dirty="0">
                <a:latin typeface="Times" pitchFamily="2" charset="0"/>
              </a:rPr>
              <a:t>=Tfg-project-scanner </a:t>
            </a:r>
          </a:p>
          <a:p>
            <a:r>
              <a:rPr lang="es-ES" dirty="0" err="1">
                <a:latin typeface="Times" pitchFamily="2" charset="0"/>
              </a:rPr>
              <a:t>sonar.projectName</a:t>
            </a:r>
            <a:r>
              <a:rPr lang="es-ES" dirty="0">
                <a:latin typeface="Times" pitchFamily="2" charset="0"/>
              </a:rPr>
              <a:t>=Tfg-project-scanner </a:t>
            </a:r>
          </a:p>
          <a:p>
            <a:r>
              <a:rPr lang="es-ES" dirty="0" err="1">
                <a:latin typeface="Times" pitchFamily="2" charset="0"/>
              </a:rPr>
              <a:t>sonar.projectVersion</a:t>
            </a:r>
            <a:r>
              <a:rPr lang="es-ES" dirty="0">
                <a:latin typeface="Times" pitchFamily="2" charset="0"/>
              </a:rPr>
              <a:t>=1.0 </a:t>
            </a:r>
          </a:p>
          <a:p>
            <a:r>
              <a:rPr lang="es-ES" dirty="0">
                <a:solidFill>
                  <a:schemeClr val="bg2"/>
                </a:solidFill>
                <a:latin typeface="Times" pitchFamily="2" charset="0"/>
              </a:rPr>
              <a:t># </a:t>
            </a:r>
            <a:r>
              <a:rPr lang="es-ES" dirty="0" err="1">
                <a:solidFill>
                  <a:schemeClr val="bg2"/>
                </a:solidFill>
                <a:latin typeface="Times" pitchFamily="2" charset="0"/>
              </a:rPr>
              <a:t>Language</a:t>
            </a:r>
            <a:r>
              <a:rPr lang="es-ES" dirty="0">
                <a:solidFill>
                  <a:schemeClr val="bg2"/>
                </a:solidFill>
                <a:latin typeface="Times" pitchFamily="2" charset="0"/>
              </a:rPr>
              <a:t> </a:t>
            </a:r>
          </a:p>
          <a:p>
            <a:r>
              <a:rPr lang="es-ES" dirty="0" err="1">
                <a:latin typeface="Times" pitchFamily="2" charset="0"/>
              </a:rPr>
              <a:t>sonar.language</a:t>
            </a:r>
            <a:r>
              <a:rPr lang="es-ES" dirty="0">
                <a:latin typeface="Times" pitchFamily="2" charset="0"/>
              </a:rPr>
              <a:t>=</a:t>
            </a:r>
            <a:r>
              <a:rPr lang="es-ES" dirty="0" err="1">
                <a:latin typeface="Times" pitchFamily="2" charset="0"/>
              </a:rPr>
              <a:t>py</a:t>
            </a:r>
            <a:r>
              <a:rPr lang="es-ES" dirty="0">
                <a:latin typeface="Times" pitchFamily="2" charset="0"/>
              </a:rPr>
              <a:t> </a:t>
            </a:r>
          </a:p>
          <a:p>
            <a:endParaRPr lang="es-ES" b="1" dirty="0"/>
          </a:p>
        </p:txBody>
      </p:sp>
    </p:spTree>
    <p:extLst>
      <p:ext uri="{BB962C8B-B14F-4D97-AF65-F5344CB8AC3E}">
        <p14:creationId xmlns:p14="http://schemas.microsoft.com/office/powerpoint/2010/main" val="186512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472896-D414-D142-906A-40EFBDD8AB20}"/>
              </a:ext>
            </a:extLst>
          </p:cNvPr>
          <p:cNvSpPr>
            <a:spLocks noGrp="1"/>
          </p:cNvSpPr>
          <p:nvPr>
            <p:ph type="title"/>
          </p:nvPr>
        </p:nvSpPr>
        <p:spPr/>
        <p:txBody>
          <a:bodyPr/>
          <a:lstStyle/>
          <a:p>
            <a:r>
              <a:rPr lang="es-ES" dirty="0"/>
              <a:t>Solución implementada (Métricas de calidad y seguridad)</a:t>
            </a:r>
          </a:p>
        </p:txBody>
      </p:sp>
      <p:sp>
        <p:nvSpPr>
          <p:cNvPr id="3" name="Marcador de contenido 2">
            <a:extLst>
              <a:ext uri="{FF2B5EF4-FFF2-40B4-BE49-F238E27FC236}">
                <a16:creationId xmlns:a16="http://schemas.microsoft.com/office/drawing/2014/main" id="{55C4D1A5-EE4C-2A45-9599-C1D4808D2B59}"/>
              </a:ext>
            </a:extLst>
          </p:cNvPr>
          <p:cNvSpPr>
            <a:spLocks noGrp="1"/>
          </p:cNvSpPr>
          <p:nvPr>
            <p:ph idx="1"/>
          </p:nvPr>
        </p:nvSpPr>
        <p:spPr>
          <a:xfrm>
            <a:off x="3869268" y="864108"/>
            <a:ext cx="7315200" cy="507492"/>
          </a:xfrm>
        </p:spPr>
        <p:txBody>
          <a:bodyPr/>
          <a:lstStyle/>
          <a:p>
            <a:r>
              <a:rPr lang="es-ES" dirty="0"/>
              <a:t>Configurar umbrales de calidad en SonarQube:</a:t>
            </a:r>
          </a:p>
        </p:txBody>
      </p:sp>
      <p:sp>
        <p:nvSpPr>
          <p:cNvPr id="4" name="Marcador de número de diapositiva 3">
            <a:extLst>
              <a:ext uri="{FF2B5EF4-FFF2-40B4-BE49-F238E27FC236}">
                <a16:creationId xmlns:a16="http://schemas.microsoft.com/office/drawing/2014/main" id="{6D908DF6-12A8-874E-BD82-157734B78573}"/>
              </a:ext>
            </a:extLst>
          </p:cNvPr>
          <p:cNvSpPr>
            <a:spLocks noGrp="1"/>
          </p:cNvSpPr>
          <p:nvPr>
            <p:ph type="sldNum" sz="quarter" idx="12"/>
          </p:nvPr>
        </p:nvSpPr>
        <p:spPr/>
        <p:txBody>
          <a:bodyPr/>
          <a:lstStyle/>
          <a:p>
            <a:fld id="{3E2B695B-536F-E64C-9F63-52E93D303FE4}" type="slidenum">
              <a:rPr lang="es-ES" smtClean="0"/>
              <a:t>13</a:t>
            </a:fld>
            <a:endParaRPr lang="es-ES"/>
          </a:p>
        </p:txBody>
      </p:sp>
      <p:pic>
        <p:nvPicPr>
          <p:cNvPr id="5" name="Imagen 4">
            <a:extLst>
              <a:ext uri="{FF2B5EF4-FFF2-40B4-BE49-F238E27FC236}">
                <a16:creationId xmlns:a16="http://schemas.microsoft.com/office/drawing/2014/main" id="{D156EFAF-8E5A-394A-8017-14E7E51A33C4}"/>
              </a:ext>
            </a:extLst>
          </p:cNvPr>
          <p:cNvPicPr>
            <a:picLocks noChangeAspect="1"/>
          </p:cNvPicPr>
          <p:nvPr/>
        </p:nvPicPr>
        <p:blipFill>
          <a:blip r:embed="rId3"/>
          <a:stretch>
            <a:fillRect/>
          </a:stretch>
        </p:blipFill>
        <p:spPr>
          <a:xfrm>
            <a:off x="3457850" y="1378729"/>
            <a:ext cx="8275761" cy="2779493"/>
          </a:xfrm>
          <a:prstGeom prst="rect">
            <a:avLst/>
          </a:prstGeom>
        </p:spPr>
      </p:pic>
      <p:pic>
        <p:nvPicPr>
          <p:cNvPr id="11" name="Imagen 10">
            <a:extLst>
              <a:ext uri="{FF2B5EF4-FFF2-40B4-BE49-F238E27FC236}">
                <a16:creationId xmlns:a16="http://schemas.microsoft.com/office/drawing/2014/main" id="{2DC72CBE-B7FA-6F46-9CA3-F6FBD424989D}"/>
              </a:ext>
            </a:extLst>
          </p:cNvPr>
          <p:cNvPicPr>
            <a:picLocks noChangeAspect="1"/>
          </p:cNvPicPr>
          <p:nvPr/>
        </p:nvPicPr>
        <p:blipFill rotWithShape="1">
          <a:blip r:embed="rId4"/>
          <a:srcRect l="5104" t="16371" r="4438" b="5533"/>
          <a:stretch/>
        </p:blipFill>
        <p:spPr>
          <a:xfrm>
            <a:off x="3520403" y="1565386"/>
            <a:ext cx="8126262" cy="3944359"/>
          </a:xfrm>
          <a:prstGeom prst="rect">
            <a:avLst/>
          </a:prstGeom>
        </p:spPr>
      </p:pic>
      <p:pic>
        <p:nvPicPr>
          <p:cNvPr id="8" name="Imagen 7">
            <a:extLst>
              <a:ext uri="{FF2B5EF4-FFF2-40B4-BE49-F238E27FC236}">
                <a16:creationId xmlns:a16="http://schemas.microsoft.com/office/drawing/2014/main" id="{A52830B3-8ADC-D04E-808A-6DF30ABD6F0B}"/>
              </a:ext>
            </a:extLst>
          </p:cNvPr>
          <p:cNvPicPr>
            <a:picLocks noChangeAspect="1"/>
          </p:cNvPicPr>
          <p:nvPr/>
        </p:nvPicPr>
        <p:blipFill rotWithShape="1">
          <a:blip r:embed="rId5"/>
          <a:srcRect l="8750" t="22209" b="19800"/>
          <a:stretch/>
        </p:blipFill>
        <p:spPr>
          <a:xfrm>
            <a:off x="3562397" y="1951716"/>
            <a:ext cx="8066666" cy="2882268"/>
          </a:xfrm>
          <a:prstGeom prst="rect">
            <a:avLst/>
          </a:prstGeom>
        </p:spPr>
      </p:pic>
    </p:spTree>
    <p:extLst>
      <p:ext uri="{BB962C8B-B14F-4D97-AF65-F5344CB8AC3E}">
        <p14:creationId xmlns:p14="http://schemas.microsoft.com/office/powerpoint/2010/main" val="402683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BCC88-6146-D34A-B895-3279B8877995}"/>
              </a:ext>
            </a:extLst>
          </p:cNvPr>
          <p:cNvSpPr>
            <a:spLocks noGrp="1"/>
          </p:cNvSpPr>
          <p:nvPr>
            <p:ph type="title"/>
          </p:nvPr>
        </p:nvSpPr>
        <p:spPr/>
        <p:txBody>
          <a:bodyPr/>
          <a:lstStyle/>
          <a:p>
            <a:r>
              <a:rPr lang="es-ES" dirty="0"/>
              <a:t>Pruebas</a:t>
            </a:r>
          </a:p>
        </p:txBody>
      </p:sp>
      <p:sp>
        <p:nvSpPr>
          <p:cNvPr id="3" name="Marcador de contenido 2">
            <a:extLst>
              <a:ext uri="{FF2B5EF4-FFF2-40B4-BE49-F238E27FC236}">
                <a16:creationId xmlns:a16="http://schemas.microsoft.com/office/drawing/2014/main" id="{418637AE-000B-8847-9832-684CC71EE0F8}"/>
              </a:ext>
            </a:extLst>
          </p:cNvPr>
          <p:cNvSpPr>
            <a:spLocks noGrp="1"/>
          </p:cNvSpPr>
          <p:nvPr>
            <p:ph idx="1"/>
          </p:nvPr>
        </p:nvSpPr>
        <p:spPr/>
        <p:txBody>
          <a:bodyPr/>
          <a:lstStyle/>
          <a:p>
            <a:pPr marL="457200" indent="-457200">
              <a:buFont typeface="+mj-lt"/>
              <a:buAutoNum type="arabicPeriod"/>
            </a:pPr>
            <a:r>
              <a:rPr lang="es-ES" dirty="0"/>
              <a:t>Construcción condicionada – Quality Gates</a:t>
            </a:r>
          </a:p>
          <a:p>
            <a:pPr marL="457200" indent="-457200">
              <a:buFont typeface="+mj-lt"/>
              <a:buAutoNum type="arabicPeriod"/>
            </a:pPr>
            <a:r>
              <a:rPr lang="es-ES" dirty="0"/>
              <a:t>Automatización multi-rama</a:t>
            </a:r>
          </a:p>
        </p:txBody>
      </p:sp>
      <p:sp>
        <p:nvSpPr>
          <p:cNvPr id="4" name="Marcador de número de diapositiva 3">
            <a:extLst>
              <a:ext uri="{FF2B5EF4-FFF2-40B4-BE49-F238E27FC236}">
                <a16:creationId xmlns:a16="http://schemas.microsoft.com/office/drawing/2014/main" id="{B96387DA-9287-444D-877A-F37AD5E13E5E}"/>
              </a:ext>
            </a:extLst>
          </p:cNvPr>
          <p:cNvSpPr>
            <a:spLocks noGrp="1"/>
          </p:cNvSpPr>
          <p:nvPr>
            <p:ph type="sldNum" sz="quarter" idx="12"/>
          </p:nvPr>
        </p:nvSpPr>
        <p:spPr/>
        <p:txBody>
          <a:bodyPr/>
          <a:lstStyle/>
          <a:p>
            <a:fld id="{3E2B695B-536F-E64C-9F63-52E93D303FE4}" type="slidenum">
              <a:rPr lang="es-ES" smtClean="0"/>
              <a:t>14</a:t>
            </a:fld>
            <a:endParaRPr lang="es-ES"/>
          </a:p>
        </p:txBody>
      </p:sp>
    </p:spTree>
    <p:extLst>
      <p:ext uri="{BB962C8B-B14F-4D97-AF65-F5344CB8AC3E}">
        <p14:creationId xmlns:p14="http://schemas.microsoft.com/office/powerpoint/2010/main" val="78484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F54C3-057E-7F4F-AF0E-E16829B774BA}"/>
              </a:ext>
            </a:extLst>
          </p:cNvPr>
          <p:cNvSpPr>
            <a:spLocks noGrp="1"/>
          </p:cNvSpPr>
          <p:nvPr>
            <p:ph type="title"/>
          </p:nvPr>
        </p:nvSpPr>
        <p:spPr>
          <a:xfrm>
            <a:off x="256032" y="1965960"/>
            <a:ext cx="2738628" cy="1383030"/>
          </a:xfrm>
        </p:spPr>
        <p:txBody>
          <a:bodyPr>
            <a:normAutofit fontScale="90000"/>
          </a:bodyPr>
          <a:lstStyle/>
          <a:p>
            <a:r>
              <a:rPr lang="es-ES" dirty="0"/>
              <a:t>Prueba I </a:t>
            </a:r>
            <a:br>
              <a:rPr lang="es-ES" dirty="0"/>
            </a:br>
            <a:br>
              <a:rPr lang="es-ES" dirty="0"/>
            </a:br>
            <a:endParaRPr lang="es-ES" dirty="0"/>
          </a:p>
        </p:txBody>
      </p:sp>
      <p:pic>
        <p:nvPicPr>
          <p:cNvPr id="3" name="pruebasCalidadPPTX.mp4">
            <a:hlinkClick r:id="" action="ppaction://media"/>
            <a:extLst>
              <a:ext uri="{FF2B5EF4-FFF2-40B4-BE49-F238E27FC236}">
                <a16:creationId xmlns:a16="http://schemas.microsoft.com/office/drawing/2014/main" id="{555759A1-CAA2-0541-8FAA-4AD4EC5C6C5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27120" y="994410"/>
            <a:ext cx="8046720" cy="4526280"/>
          </a:xfrm>
        </p:spPr>
      </p:pic>
      <p:sp>
        <p:nvSpPr>
          <p:cNvPr id="6" name="Marcador de texto 5">
            <a:extLst>
              <a:ext uri="{FF2B5EF4-FFF2-40B4-BE49-F238E27FC236}">
                <a16:creationId xmlns:a16="http://schemas.microsoft.com/office/drawing/2014/main" id="{20AEFF03-B8CB-ED4E-BDD7-6CB3D6F25E9E}"/>
              </a:ext>
            </a:extLst>
          </p:cNvPr>
          <p:cNvSpPr>
            <a:spLocks noGrp="1"/>
          </p:cNvSpPr>
          <p:nvPr>
            <p:ph type="body" sz="half" idx="2"/>
          </p:nvPr>
        </p:nvSpPr>
        <p:spPr/>
        <p:txBody>
          <a:bodyPr>
            <a:normAutofit/>
          </a:bodyPr>
          <a:lstStyle/>
          <a:p>
            <a:r>
              <a:rPr lang="es-ES" sz="2800" dirty="0"/>
              <a:t>Construcción condicionada – Quality Gates</a:t>
            </a:r>
          </a:p>
        </p:txBody>
      </p:sp>
      <p:sp>
        <p:nvSpPr>
          <p:cNvPr id="4" name="Marcador de número de diapositiva 3">
            <a:extLst>
              <a:ext uri="{FF2B5EF4-FFF2-40B4-BE49-F238E27FC236}">
                <a16:creationId xmlns:a16="http://schemas.microsoft.com/office/drawing/2014/main" id="{159D667C-CA41-EA42-BED4-B7DF17F7B1A2}"/>
              </a:ext>
            </a:extLst>
          </p:cNvPr>
          <p:cNvSpPr>
            <a:spLocks noGrp="1"/>
          </p:cNvSpPr>
          <p:nvPr>
            <p:ph type="sldNum" sz="quarter" idx="12"/>
          </p:nvPr>
        </p:nvSpPr>
        <p:spPr/>
        <p:txBody>
          <a:bodyPr/>
          <a:lstStyle/>
          <a:p>
            <a:fld id="{3E2B695B-536F-E64C-9F63-52E93D303FE4}" type="slidenum">
              <a:rPr lang="es-ES" smtClean="0"/>
              <a:t>15</a:t>
            </a:fld>
            <a:endParaRPr lang="es-ES"/>
          </a:p>
        </p:txBody>
      </p:sp>
    </p:spTree>
    <p:extLst>
      <p:ext uri="{BB962C8B-B14F-4D97-AF65-F5344CB8AC3E}">
        <p14:creationId xmlns:p14="http://schemas.microsoft.com/office/powerpoint/2010/main" val="349596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3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0BD1B5-F0BB-6D49-890B-06C6ACB66495}"/>
              </a:ext>
            </a:extLst>
          </p:cNvPr>
          <p:cNvSpPr>
            <a:spLocks noGrp="1"/>
          </p:cNvSpPr>
          <p:nvPr>
            <p:ph type="title"/>
          </p:nvPr>
        </p:nvSpPr>
        <p:spPr/>
        <p:txBody>
          <a:bodyPr/>
          <a:lstStyle/>
          <a:p>
            <a:r>
              <a:rPr lang="es-ES" dirty="0"/>
              <a:t>Prueba II</a:t>
            </a:r>
          </a:p>
        </p:txBody>
      </p:sp>
      <p:pic>
        <p:nvPicPr>
          <p:cNvPr id="6" name="testDevelopPPTX.mp4">
            <a:hlinkClick r:id="" action="ppaction://media"/>
            <a:extLst>
              <a:ext uri="{FF2B5EF4-FFF2-40B4-BE49-F238E27FC236}">
                <a16:creationId xmlns:a16="http://schemas.microsoft.com/office/drawing/2014/main" id="{162B6136-1A5F-8B41-8929-9F564966F2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38550" y="1055846"/>
            <a:ext cx="7917180" cy="4453414"/>
          </a:xfrm>
        </p:spPr>
      </p:pic>
      <p:sp>
        <p:nvSpPr>
          <p:cNvPr id="4" name="Marcador de texto 3">
            <a:extLst>
              <a:ext uri="{FF2B5EF4-FFF2-40B4-BE49-F238E27FC236}">
                <a16:creationId xmlns:a16="http://schemas.microsoft.com/office/drawing/2014/main" id="{6E120BE7-31F5-E542-AB7B-125DA2C7C119}"/>
              </a:ext>
            </a:extLst>
          </p:cNvPr>
          <p:cNvSpPr>
            <a:spLocks noGrp="1"/>
          </p:cNvSpPr>
          <p:nvPr>
            <p:ph type="body" sz="half" idx="2"/>
          </p:nvPr>
        </p:nvSpPr>
        <p:spPr/>
        <p:txBody>
          <a:bodyPr>
            <a:normAutofit/>
          </a:bodyPr>
          <a:lstStyle/>
          <a:p>
            <a:r>
              <a:rPr lang="es-ES" sz="2400" dirty="0"/>
              <a:t>Automatización multi rama</a:t>
            </a:r>
          </a:p>
        </p:txBody>
      </p:sp>
      <p:sp>
        <p:nvSpPr>
          <p:cNvPr id="5" name="Marcador de número de diapositiva 4">
            <a:extLst>
              <a:ext uri="{FF2B5EF4-FFF2-40B4-BE49-F238E27FC236}">
                <a16:creationId xmlns:a16="http://schemas.microsoft.com/office/drawing/2014/main" id="{C63DEE43-B9E3-A442-96D0-BE374C9D310D}"/>
              </a:ext>
            </a:extLst>
          </p:cNvPr>
          <p:cNvSpPr>
            <a:spLocks noGrp="1"/>
          </p:cNvSpPr>
          <p:nvPr>
            <p:ph type="sldNum" sz="quarter" idx="12"/>
          </p:nvPr>
        </p:nvSpPr>
        <p:spPr/>
        <p:txBody>
          <a:bodyPr/>
          <a:lstStyle/>
          <a:p>
            <a:fld id="{3E2B695B-536F-E64C-9F63-52E93D303FE4}" type="slidenum">
              <a:rPr lang="es-ES" smtClean="0"/>
              <a:t>16</a:t>
            </a:fld>
            <a:endParaRPr lang="es-ES"/>
          </a:p>
        </p:txBody>
      </p:sp>
    </p:spTree>
    <p:extLst>
      <p:ext uri="{BB962C8B-B14F-4D97-AF65-F5344CB8AC3E}">
        <p14:creationId xmlns:p14="http://schemas.microsoft.com/office/powerpoint/2010/main" val="242319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19D6CEE-A300-2642-A0B4-F5FA442BBB91}"/>
              </a:ext>
            </a:extLst>
          </p:cNvPr>
          <p:cNvPicPr>
            <a:picLocks noChangeAspect="1"/>
          </p:cNvPicPr>
          <p:nvPr/>
        </p:nvPicPr>
        <p:blipFill rotWithShape="1">
          <a:blip r:embed="rId3"/>
          <a:srcRect l="4584" t="10165" r="31666" b="1967"/>
          <a:stretch/>
        </p:blipFill>
        <p:spPr>
          <a:xfrm>
            <a:off x="3491985" y="417512"/>
            <a:ext cx="7772400" cy="6022975"/>
          </a:xfrm>
          <a:prstGeom prst="rect">
            <a:avLst/>
          </a:prstGeom>
        </p:spPr>
      </p:pic>
      <p:pic>
        <p:nvPicPr>
          <p:cNvPr id="15" name="Imagen 14">
            <a:extLst>
              <a:ext uri="{FF2B5EF4-FFF2-40B4-BE49-F238E27FC236}">
                <a16:creationId xmlns:a16="http://schemas.microsoft.com/office/drawing/2014/main" id="{29DD0248-267B-3A48-BF01-1FAE41E31C0E}"/>
              </a:ext>
            </a:extLst>
          </p:cNvPr>
          <p:cNvPicPr>
            <a:picLocks noChangeAspect="1"/>
          </p:cNvPicPr>
          <p:nvPr/>
        </p:nvPicPr>
        <p:blipFill>
          <a:blip r:embed="rId4"/>
          <a:stretch>
            <a:fillRect/>
          </a:stretch>
        </p:blipFill>
        <p:spPr>
          <a:xfrm>
            <a:off x="4787900" y="2940050"/>
            <a:ext cx="4927600" cy="1485900"/>
          </a:xfrm>
          <a:prstGeom prst="rect">
            <a:avLst/>
          </a:prstGeom>
        </p:spPr>
      </p:pic>
      <p:pic>
        <p:nvPicPr>
          <p:cNvPr id="17" name="Imagen 16">
            <a:extLst>
              <a:ext uri="{FF2B5EF4-FFF2-40B4-BE49-F238E27FC236}">
                <a16:creationId xmlns:a16="http://schemas.microsoft.com/office/drawing/2014/main" id="{C1F24735-0C32-E145-986C-102C49275C67}"/>
              </a:ext>
            </a:extLst>
          </p:cNvPr>
          <p:cNvPicPr>
            <a:picLocks noChangeAspect="1"/>
          </p:cNvPicPr>
          <p:nvPr/>
        </p:nvPicPr>
        <p:blipFill rotWithShape="1">
          <a:blip r:embed="rId5"/>
          <a:srcRect l="5208" t="17478" r="7293" b="15816"/>
          <a:stretch/>
        </p:blipFill>
        <p:spPr>
          <a:xfrm>
            <a:off x="3491985" y="1863714"/>
            <a:ext cx="8177593" cy="3339184"/>
          </a:xfrm>
          <a:prstGeom prst="rect">
            <a:avLst/>
          </a:prstGeom>
        </p:spPr>
      </p:pic>
      <p:pic>
        <p:nvPicPr>
          <p:cNvPr id="19" name="Imagen 18">
            <a:extLst>
              <a:ext uri="{FF2B5EF4-FFF2-40B4-BE49-F238E27FC236}">
                <a16:creationId xmlns:a16="http://schemas.microsoft.com/office/drawing/2014/main" id="{5DFA7EFF-5A86-5E43-BDE5-F7F11326271F}"/>
              </a:ext>
            </a:extLst>
          </p:cNvPr>
          <p:cNvPicPr>
            <a:picLocks noChangeAspect="1"/>
          </p:cNvPicPr>
          <p:nvPr/>
        </p:nvPicPr>
        <p:blipFill>
          <a:blip r:embed="rId6"/>
          <a:stretch>
            <a:fillRect/>
          </a:stretch>
        </p:blipFill>
        <p:spPr>
          <a:xfrm>
            <a:off x="3436715" y="2297342"/>
            <a:ext cx="7950200" cy="3187700"/>
          </a:xfrm>
          <a:prstGeom prst="rect">
            <a:avLst/>
          </a:prstGeom>
        </p:spPr>
      </p:pic>
      <p:pic>
        <p:nvPicPr>
          <p:cNvPr id="21" name="Imagen 20">
            <a:extLst>
              <a:ext uri="{FF2B5EF4-FFF2-40B4-BE49-F238E27FC236}">
                <a16:creationId xmlns:a16="http://schemas.microsoft.com/office/drawing/2014/main" id="{500D87D6-E110-F14B-A0FC-4A4C52AE866C}"/>
              </a:ext>
            </a:extLst>
          </p:cNvPr>
          <p:cNvPicPr>
            <a:picLocks noChangeAspect="1"/>
          </p:cNvPicPr>
          <p:nvPr/>
        </p:nvPicPr>
        <p:blipFill>
          <a:blip r:embed="rId7"/>
          <a:stretch>
            <a:fillRect/>
          </a:stretch>
        </p:blipFill>
        <p:spPr>
          <a:xfrm>
            <a:off x="3491985" y="4975279"/>
            <a:ext cx="7849504" cy="951765"/>
          </a:xfrm>
          <a:prstGeom prst="rect">
            <a:avLst/>
          </a:prstGeom>
        </p:spPr>
      </p:pic>
      <p:pic>
        <p:nvPicPr>
          <p:cNvPr id="27" name="Imagen 26">
            <a:extLst>
              <a:ext uri="{FF2B5EF4-FFF2-40B4-BE49-F238E27FC236}">
                <a16:creationId xmlns:a16="http://schemas.microsoft.com/office/drawing/2014/main" id="{0554B31B-A6FB-C041-8357-C4074EE39B0A}"/>
              </a:ext>
            </a:extLst>
          </p:cNvPr>
          <p:cNvPicPr>
            <a:picLocks noChangeAspect="1"/>
          </p:cNvPicPr>
          <p:nvPr/>
        </p:nvPicPr>
        <p:blipFill>
          <a:blip r:embed="rId8"/>
          <a:stretch>
            <a:fillRect/>
          </a:stretch>
        </p:blipFill>
        <p:spPr>
          <a:xfrm>
            <a:off x="3509351" y="422434"/>
            <a:ext cx="7832138" cy="4480669"/>
          </a:xfrm>
          <a:prstGeom prst="rect">
            <a:avLst/>
          </a:prstGeom>
        </p:spPr>
      </p:pic>
      <p:pic>
        <p:nvPicPr>
          <p:cNvPr id="23" name="Imagen 22">
            <a:extLst>
              <a:ext uri="{FF2B5EF4-FFF2-40B4-BE49-F238E27FC236}">
                <a16:creationId xmlns:a16="http://schemas.microsoft.com/office/drawing/2014/main" id="{C449DED8-86B9-1543-98A5-C47C7E63D1D3}"/>
              </a:ext>
            </a:extLst>
          </p:cNvPr>
          <p:cNvPicPr>
            <a:picLocks noChangeAspect="1"/>
          </p:cNvPicPr>
          <p:nvPr/>
        </p:nvPicPr>
        <p:blipFill>
          <a:blip r:embed="rId9"/>
          <a:stretch>
            <a:fillRect/>
          </a:stretch>
        </p:blipFill>
        <p:spPr>
          <a:xfrm>
            <a:off x="3703669" y="740849"/>
            <a:ext cx="7496227" cy="2367229"/>
          </a:xfrm>
          <a:prstGeom prst="rect">
            <a:avLst/>
          </a:prstGeom>
        </p:spPr>
      </p:pic>
      <p:pic>
        <p:nvPicPr>
          <p:cNvPr id="25" name="Imagen 24">
            <a:extLst>
              <a:ext uri="{FF2B5EF4-FFF2-40B4-BE49-F238E27FC236}">
                <a16:creationId xmlns:a16="http://schemas.microsoft.com/office/drawing/2014/main" id="{4768569D-2A51-E144-98DB-716C66C41F86}"/>
              </a:ext>
            </a:extLst>
          </p:cNvPr>
          <p:cNvPicPr>
            <a:picLocks noChangeAspect="1"/>
          </p:cNvPicPr>
          <p:nvPr/>
        </p:nvPicPr>
        <p:blipFill>
          <a:blip r:embed="rId10"/>
          <a:stretch>
            <a:fillRect/>
          </a:stretch>
        </p:blipFill>
        <p:spPr>
          <a:xfrm>
            <a:off x="3703669" y="3350254"/>
            <a:ext cx="7519150" cy="2604366"/>
          </a:xfrm>
          <a:prstGeom prst="rect">
            <a:avLst/>
          </a:prstGeom>
        </p:spPr>
      </p:pic>
      <p:sp>
        <p:nvSpPr>
          <p:cNvPr id="5" name="Título 4">
            <a:extLst>
              <a:ext uri="{FF2B5EF4-FFF2-40B4-BE49-F238E27FC236}">
                <a16:creationId xmlns:a16="http://schemas.microsoft.com/office/drawing/2014/main" id="{2FD3F10B-BC55-3C45-9CE8-21A6144D079C}"/>
              </a:ext>
            </a:extLst>
          </p:cNvPr>
          <p:cNvSpPr>
            <a:spLocks noGrp="1"/>
          </p:cNvSpPr>
          <p:nvPr>
            <p:ph type="title"/>
          </p:nvPr>
        </p:nvSpPr>
        <p:spPr/>
        <p:txBody>
          <a:bodyPr/>
          <a:lstStyle/>
          <a:p>
            <a:r>
              <a:rPr lang="es-ES" dirty="0"/>
              <a:t>Prueba I</a:t>
            </a:r>
          </a:p>
        </p:txBody>
      </p:sp>
      <p:sp>
        <p:nvSpPr>
          <p:cNvPr id="7" name="Marcador de texto 6">
            <a:extLst>
              <a:ext uri="{FF2B5EF4-FFF2-40B4-BE49-F238E27FC236}">
                <a16:creationId xmlns:a16="http://schemas.microsoft.com/office/drawing/2014/main" id="{5C85C011-0D57-A34E-8187-B96FFA3DD34B}"/>
              </a:ext>
            </a:extLst>
          </p:cNvPr>
          <p:cNvSpPr>
            <a:spLocks noGrp="1"/>
          </p:cNvSpPr>
          <p:nvPr>
            <p:ph type="body" sz="half" idx="2"/>
          </p:nvPr>
        </p:nvSpPr>
        <p:spPr/>
        <p:txBody>
          <a:bodyPr>
            <a:normAutofit/>
          </a:bodyPr>
          <a:lstStyle/>
          <a:p>
            <a:r>
              <a:rPr lang="es-ES" sz="2000" dirty="0"/>
              <a:t>Lanzamiento de automatizaciones</a:t>
            </a:r>
          </a:p>
        </p:txBody>
      </p:sp>
      <p:sp>
        <p:nvSpPr>
          <p:cNvPr id="11" name="Marcador de contenido 10">
            <a:extLst>
              <a:ext uri="{FF2B5EF4-FFF2-40B4-BE49-F238E27FC236}">
                <a16:creationId xmlns:a16="http://schemas.microsoft.com/office/drawing/2014/main" id="{92095112-807D-8A4B-995F-F3FD150FD165}"/>
              </a:ext>
            </a:extLst>
          </p:cNvPr>
          <p:cNvSpPr>
            <a:spLocks noGrp="1"/>
          </p:cNvSpPr>
          <p:nvPr>
            <p:ph idx="1"/>
          </p:nvPr>
        </p:nvSpPr>
        <p:spPr/>
        <p:txBody>
          <a:bodyPr/>
          <a:lstStyle/>
          <a:p>
            <a:r>
              <a:rPr lang="es-ES" dirty="0"/>
              <a:t>Paso 1: Lanzar un commit &amp; push sobre una rama</a:t>
            </a:r>
          </a:p>
          <a:p>
            <a:r>
              <a:rPr lang="es-ES" dirty="0"/>
              <a:t>Paso 2: Acceder a Jenkins y comprobar que se está ejecutando el pipeline tfgCI sobre la rama en la que se ha hecho el </a:t>
            </a:r>
          </a:p>
          <a:p>
            <a:r>
              <a:rPr lang="es-ES" dirty="0"/>
              <a:t>Paso 3: Acceder a SonarQube y ver las métricas de calidad y seguridad resultantes tras el análisis</a:t>
            </a:r>
          </a:p>
          <a:p>
            <a:endParaRPr lang="es-ES" dirty="0"/>
          </a:p>
          <a:p>
            <a:r>
              <a:rPr lang="es-ES" dirty="0"/>
              <a:t>Comportamiento esperado: </a:t>
            </a:r>
          </a:p>
          <a:p>
            <a:pPr lvl="1"/>
            <a:r>
              <a:rPr lang="es-ES" dirty="0"/>
              <a:t>Se lanza la automatización en Jenkins</a:t>
            </a:r>
          </a:p>
          <a:p>
            <a:pPr lvl="1"/>
            <a:r>
              <a:rPr lang="es-ES" dirty="0"/>
              <a:t>Falla el pipeline porque se aborta su ejecución por no pasar el umbral de calidad por defecto del proyecto</a:t>
            </a:r>
          </a:p>
          <a:p>
            <a:pPr lvl="1"/>
            <a:r>
              <a:rPr lang="es-ES" dirty="0"/>
              <a:t>Se visualizan los resultados del análisis y las métricas de calidad en la plataforma de SonarQube</a:t>
            </a:r>
          </a:p>
        </p:txBody>
      </p:sp>
    </p:spTree>
    <p:extLst>
      <p:ext uri="{BB962C8B-B14F-4D97-AF65-F5344CB8AC3E}">
        <p14:creationId xmlns:p14="http://schemas.microsoft.com/office/powerpoint/2010/main" val="211264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5"/>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7"/>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9"/>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21"/>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7"/>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Marcador de contenido 16">
            <a:extLst>
              <a:ext uri="{FF2B5EF4-FFF2-40B4-BE49-F238E27FC236}">
                <a16:creationId xmlns:a16="http://schemas.microsoft.com/office/drawing/2014/main" id="{941CD63B-5693-5A43-97C7-F2278F6F5E6C}"/>
              </a:ext>
            </a:extLst>
          </p:cNvPr>
          <p:cNvSpPr>
            <a:spLocks noGrp="1"/>
          </p:cNvSpPr>
          <p:nvPr>
            <p:ph idx="1"/>
          </p:nvPr>
        </p:nvSpPr>
        <p:spPr>
          <a:xfrm>
            <a:off x="3817112" y="740874"/>
            <a:ext cx="6914388" cy="4147820"/>
          </a:xfrm>
        </p:spPr>
        <p:txBody>
          <a:bodyPr/>
          <a:lstStyle/>
          <a:p>
            <a:r>
              <a:rPr lang="es-ES" dirty="0"/>
              <a:t>Paso 1: Aplicar el nuevo umbral de calidad</a:t>
            </a:r>
          </a:p>
          <a:p>
            <a:r>
              <a:rPr lang="es-ES" dirty="0"/>
              <a:t>Paso 2: Lanzar manualmente la construcción desde Jenkins</a:t>
            </a:r>
          </a:p>
          <a:p>
            <a:r>
              <a:rPr lang="es-ES" dirty="0"/>
              <a:t>Paso 3: Comprobar los estados del pipeline</a:t>
            </a:r>
          </a:p>
          <a:p>
            <a:r>
              <a:rPr lang="es-ES" dirty="0"/>
              <a:t>Paso 4: Ver los resultados del análisis en SonarQube</a:t>
            </a:r>
          </a:p>
          <a:p>
            <a:endParaRPr lang="es-ES" dirty="0"/>
          </a:p>
          <a:p>
            <a:r>
              <a:rPr lang="es-ES" dirty="0"/>
              <a:t>Comportamiento esperado:</a:t>
            </a:r>
          </a:p>
          <a:p>
            <a:pPr lvl="1"/>
            <a:r>
              <a:rPr lang="es-ES" dirty="0"/>
              <a:t>Se ejecutan todas las fases del pipeline</a:t>
            </a:r>
          </a:p>
          <a:p>
            <a:pPr lvl="1"/>
            <a:r>
              <a:rPr lang="es-ES" dirty="0"/>
              <a:t>Se siguen detectando los mismos bugs sin parar la compilación</a:t>
            </a:r>
          </a:p>
        </p:txBody>
      </p:sp>
      <p:pic>
        <p:nvPicPr>
          <p:cNvPr id="18" name="Imagen 17">
            <a:extLst>
              <a:ext uri="{FF2B5EF4-FFF2-40B4-BE49-F238E27FC236}">
                <a16:creationId xmlns:a16="http://schemas.microsoft.com/office/drawing/2014/main" id="{32806BB3-5DC3-1A41-9D47-EC37FB894671}"/>
              </a:ext>
            </a:extLst>
          </p:cNvPr>
          <p:cNvPicPr>
            <a:picLocks noChangeAspect="1"/>
          </p:cNvPicPr>
          <p:nvPr/>
        </p:nvPicPr>
        <p:blipFill>
          <a:blip r:embed="rId3"/>
          <a:stretch>
            <a:fillRect/>
          </a:stretch>
        </p:blipFill>
        <p:spPr>
          <a:xfrm>
            <a:off x="3614475" y="2733240"/>
            <a:ext cx="8238839" cy="1792643"/>
          </a:xfrm>
          <a:prstGeom prst="rect">
            <a:avLst/>
          </a:prstGeom>
        </p:spPr>
      </p:pic>
      <p:pic>
        <p:nvPicPr>
          <p:cNvPr id="15" name="Imagen 14">
            <a:extLst>
              <a:ext uri="{FF2B5EF4-FFF2-40B4-BE49-F238E27FC236}">
                <a16:creationId xmlns:a16="http://schemas.microsoft.com/office/drawing/2014/main" id="{ACB3E23A-1543-5847-9282-1D19D61ECF4E}"/>
              </a:ext>
            </a:extLst>
          </p:cNvPr>
          <p:cNvPicPr>
            <a:picLocks noChangeAspect="1"/>
          </p:cNvPicPr>
          <p:nvPr/>
        </p:nvPicPr>
        <p:blipFill rotWithShape="1">
          <a:blip r:embed="rId4"/>
          <a:srcRect l="5104" t="17472" r="21667" b="8186"/>
          <a:stretch/>
        </p:blipFill>
        <p:spPr>
          <a:xfrm>
            <a:off x="3614475" y="1150486"/>
            <a:ext cx="8129872" cy="4640273"/>
          </a:xfrm>
          <a:prstGeom prst="rect">
            <a:avLst/>
          </a:prstGeom>
        </p:spPr>
      </p:pic>
      <p:pic>
        <p:nvPicPr>
          <p:cNvPr id="9" name="Imagen 8">
            <a:extLst>
              <a:ext uri="{FF2B5EF4-FFF2-40B4-BE49-F238E27FC236}">
                <a16:creationId xmlns:a16="http://schemas.microsoft.com/office/drawing/2014/main" id="{959B9D61-A5E2-354D-9E26-246A63023D12}"/>
              </a:ext>
            </a:extLst>
          </p:cNvPr>
          <p:cNvPicPr>
            <a:picLocks noChangeAspect="1"/>
          </p:cNvPicPr>
          <p:nvPr/>
        </p:nvPicPr>
        <p:blipFill rotWithShape="1">
          <a:blip r:embed="rId5"/>
          <a:srcRect l="30729" t="22024" r="3125" b="11834"/>
          <a:stretch/>
        </p:blipFill>
        <p:spPr>
          <a:xfrm>
            <a:off x="3560375" y="1102948"/>
            <a:ext cx="8064500" cy="4533900"/>
          </a:xfrm>
          <a:prstGeom prst="rect">
            <a:avLst/>
          </a:prstGeom>
        </p:spPr>
      </p:pic>
      <p:pic>
        <p:nvPicPr>
          <p:cNvPr id="11" name="Imagen 10">
            <a:extLst>
              <a:ext uri="{FF2B5EF4-FFF2-40B4-BE49-F238E27FC236}">
                <a16:creationId xmlns:a16="http://schemas.microsoft.com/office/drawing/2014/main" id="{5654B7C9-6B00-8B49-AF6C-AF801F58F932}"/>
              </a:ext>
            </a:extLst>
          </p:cNvPr>
          <p:cNvPicPr>
            <a:picLocks noChangeAspect="1"/>
          </p:cNvPicPr>
          <p:nvPr/>
        </p:nvPicPr>
        <p:blipFill rotWithShape="1">
          <a:blip r:embed="rId6"/>
          <a:srcRect l="5104" t="16650" r="2292" b="5719"/>
          <a:stretch/>
        </p:blipFill>
        <p:spPr>
          <a:xfrm>
            <a:off x="3696903" y="1457878"/>
            <a:ext cx="8047444" cy="3792890"/>
          </a:xfrm>
          <a:prstGeom prst="rect">
            <a:avLst/>
          </a:prstGeom>
        </p:spPr>
      </p:pic>
      <p:sp>
        <p:nvSpPr>
          <p:cNvPr id="2" name="Título 1">
            <a:extLst>
              <a:ext uri="{FF2B5EF4-FFF2-40B4-BE49-F238E27FC236}">
                <a16:creationId xmlns:a16="http://schemas.microsoft.com/office/drawing/2014/main" id="{F412E1F1-9AEC-BB42-8947-E1C7BCD4A3C1}"/>
              </a:ext>
            </a:extLst>
          </p:cNvPr>
          <p:cNvSpPr>
            <a:spLocks noGrp="1"/>
          </p:cNvSpPr>
          <p:nvPr>
            <p:ph type="title"/>
          </p:nvPr>
        </p:nvSpPr>
        <p:spPr/>
        <p:txBody>
          <a:bodyPr/>
          <a:lstStyle/>
          <a:p>
            <a:r>
              <a:rPr lang="es-ES" dirty="0"/>
              <a:t>Prueba II</a:t>
            </a:r>
          </a:p>
        </p:txBody>
      </p:sp>
      <p:sp>
        <p:nvSpPr>
          <p:cNvPr id="4" name="Marcador de texto 3">
            <a:extLst>
              <a:ext uri="{FF2B5EF4-FFF2-40B4-BE49-F238E27FC236}">
                <a16:creationId xmlns:a16="http://schemas.microsoft.com/office/drawing/2014/main" id="{E49E649D-FA85-F348-AEAA-226D3DB0DE6A}"/>
              </a:ext>
            </a:extLst>
          </p:cNvPr>
          <p:cNvSpPr>
            <a:spLocks noGrp="1"/>
          </p:cNvSpPr>
          <p:nvPr>
            <p:ph type="body" sz="half" idx="2"/>
          </p:nvPr>
        </p:nvSpPr>
        <p:spPr/>
        <p:txBody>
          <a:bodyPr>
            <a:normAutofit/>
          </a:bodyPr>
          <a:lstStyle/>
          <a:p>
            <a:r>
              <a:rPr lang="es-ES" sz="2400" dirty="0"/>
              <a:t>Compilación condicionada</a:t>
            </a:r>
          </a:p>
        </p:txBody>
      </p:sp>
    </p:spTree>
    <p:extLst>
      <p:ext uri="{BB962C8B-B14F-4D97-AF65-F5344CB8AC3E}">
        <p14:creationId xmlns:p14="http://schemas.microsoft.com/office/powerpoint/2010/main" val="17896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7">
                                            <p:txEl>
                                              <p:pRg st="5" end="5"/>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xEl>
                                              <p:pRg st="6" end="6"/>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7">
                                            <p:txEl>
                                              <p:pRg st="7" end="7"/>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2E1F1-9AEC-BB42-8947-E1C7BCD4A3C1}"/>
              </a:ext>
            </a:extLst>
          </p:cNvPr>
          <p:cNvSpPr>
            <a:spLocks noGrp="1"/>
          </p:cNvSpPr>
          <p:nvPr>
            <p:ph type="title"/>
          </p:nvPr>
        </p:nvSpPr>
        <p:spPr/>
        <p:txBody>
          <a:bodyPr/>
          <a:lstStyle/>
          <a:p>
            <a:r>
              <a:rPr lang="es-ES" dirty="0"/>
              <a:t>Prueba III</a:t>
            </a:r>
          </a:p>
        </p:txBody>
      </p:sp>
      <p:sp>
        <p:nvSpPr>
          <p:cNvPr id="4" name="Marcador de texto 3">
            <a:extLst>
              <a:ext uri="{FF2B5EF4-FFF2-40B4-BE49-F238E27FC236}">
                <a16:creationId xmlns:a16="http://schemas.microsoft.com/office/drawing/2014/main" id="{E49E649D-FA85-F348-AEAA-226D3DB0DE6A}"/>
              </a:ext>
            </a:extLst>
          </p:cNvPr>
          <p:cNvSpPr>
            <a:spLocks noGrp="1"/>
          </p:cNvSpPr>
          <p:nvPr>
            <p:ph type="body" sz="half" idx="2"/>
          </p:nvPr>
        </p:nvSpPr>
        <p:spPr/>
        <p:txBody>
          <a:bodyPr>
            <a:normAutofit/>
          </a:bodyPr>
          <a:lstStyle/>
          <a:p>
            <a:endParaRPr lang="es-ES" sz="2400" dirty="0"/>
          </a:p>
        </p:txBody>
      </p:sp>
      <p:sp>
        <p:nvSpPr>
          <p:cNvPr id="17" name="Marcador de contenido 16">
            <a:extLst>
              <a:ext uri="{FF2B5EF4-FFF2-40B4-BE49-F238E27FC236}">
                <a16:creationId xmlns:a16="http://schemas.microsoft.com/office/drawing/2014/main" id="{941CD63B-5693-5A43-97C7-F2278F6F5E6C}"/>
              </a:ext>
            </a:extLst>
          </p:cNvPr>
          <p:cNvSpPr>
            <a:spLocks noGrp="1"/>
          </p:cNvSpPr>
          <p:nvPr>
            <p:ph idx="1"/>
          </p:nvPr>
        </p:nvSpPr>
        <p:spPr/>
        <p:txBody>
          <a:bodyPr/>
          <a:lstStyle/>
          <a:p>
            <a:r>
              <a:rPr lang="es-ES" dirty="0"/>
              <a:t>Paso 1: Lanzar la construcción del pipeline de otra rama (Develop)</a:t>
            </a:r>
          </a:p>
          <a:p>
            <a:r>
              <a:rPr lang="es-ES" dirty="0"/>
              <a:t>Paso 2: Comprobar la salida por consola de la construcción</a:t>
            </a:r>
          </a:p>
          <a:p>
            <a:endParaRPr lang="es-ES" dirty="0"/>
          </a:p>
          <a:p>
            <a:r>
              <a:rPr lang="es-ES" dirty="0"/>
              <a:t>Comportamiento esperado:</a:t>
            </a:r>
          </a:p>
          <a:p>
            <a:pPr lvl="1"/>
            <a:r>
              <a:rPr lang="es-ES" dirty="0"/>
              <a:t>No hay fases asociadas al pipeline de esa rama</a:t>
            </a:r>
          </a:p>
          <a:p>
            <a:pPr lvl="1"/>
            <a:r>
              <a:rPr lang="es-ES" dirty="0"/>
              <a:t>Se muestra por pantalla un “Hello, Develop”</a:t>
            </a:r>
          </a:p>
        </p:txBody>
      </p:sp>
      <p:pic>
        <p:nvPicPr>
          <p:cNvPr id="6" name="Imagen 5">
            <a:extLst>
              <a:ext uri="{FF2B5EF4-FFF2-40B4-BE49-F238E27FC236}">
                <a16:creationId xmlns:a16="http://schemas.microsoft.com/office/drawing/2014/main" id="{F6955644-2100-CE43-A935-469B4D29A8DD}"/>
              </a:ext>
            </a:extLst>
          </p:cNvPr>
          <p:cNvPicPr>
            <a:picLocks noChangeAspect="1"/>
          </p:cNvPicPr>
          <p:nvPr/>
        </p:nvPicPr>
        <p:blipFill>
          <a:blip r:embed="rId3"/>
          <a:stretch>
            <a:fillRect/>
          </a:stretch>
        </p:blipFill>
        <p:spPr>
          <a:xfrm>
            <a:off x="3867912" y="2342957"/>
            <a:ext cx="7421267" cy="2745148"/>
          </a:xfrm>
          <a:prstGeom prst="rect">
            <a:avLst/>
          </a:prstGeom>
        </p:spPr>
      </p:pic>
    </p:spTree>
    <p:extLst>
      <p:ext uri="{BB962C8B-B14F-4D97-AF65-F5344CB8AC3E}">
        <p14:creationId xmlns:p14="http://schemas.microsoft.com/office/powerpoint/2010/main" val="127900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
                                            <p:txEl>
                                              <p:pRg st="3" end="3"/>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
                                            <p:txEl>
                                              <p:pRg st="4" end="4"/>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
                                            <p:txEl>
                                              <p:pRg st="5" end="5"/>
                                            </p:txEl>
                                          </p:spTgt>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948A7BE3-9DDD-B24A-919B-11335BF36C31}"/>
              </a:ext>
            </a:extLst>
          </p:cNvPr>
          <p:cNvSpPr>
            <a:spLocks noGrp="1"/>
          </p:cNvSpPr>
          <p:nvPr>
            <p:ph type="body" idx="1"/>
          </p:nvPr>
        </p:nvSpPr>
        <p:spPr>
          <a:xfrm>
            <a:off x="3886200" y="763929"/>
            <a:ext cx="7315200" cy="5289630"/>
          </a:xfrm>
        </p:spPr>
        <p:txBody>
          <a:bodyPr>
            <a:normAutofit/>
          </a:bodyPr>
          <a:lstStyle/>
          <a:p>
            <a:r>
              <a:rPr lang="es-ES" sz="3600" dirty="0">
                <a:solidFill>
                  <a:schemeClr val="accent1">
                    <a:lumMod val="75000"/>
                  </a:schemeClr>
                </a:solidFill>
              </a:rPr>
              <a:t>Índice</a:t>
            </a:r>
          </a:p>
          <a:p>
            <a:endParaRPr lang="es-ES" sz="3600" dirty="0">
              <a:solidFill>
                <a:schemeClr val="accent1">
                  <a:lumMod val="75000"/>
                </a:schemeClr>
              </a:solidFill>
            </a:endParaRPr>
          </a:p>
          <a:p>
            <a:pPr marL="457200" indent="-457200">
              <a:buFont typeface="+mj-lt"/>
              <a:buAutoNum type="arabicParenR"/>
            </a:pPr>
            <a:r>
              <a:rPr lang="es-ES" sz="2400" dirty="0"/>
              <a:t>Introducción: Motivación y objetivos</a:t>
            </a:r>
          </a:p>
          <a:p>
            <a:pPr marL="457200" indent="-457200">
              <a:buFont typeface="+mj-lt"/>
              <a:buAutoNum type="arabicParenR"/>
            </a:pPr>
            <a:r>
              <a:rPr lang="es-ES" sz="2400" dirty="0"/>
              <a:t>Estado de la cuestión</a:t>
            </a:r>
          </a:p>
          <a:p>
            <a:pPr marL="457200" indent="-457200">
              <a:buFont typeface="+mj-lt"/>
              <a:buAutoNum type="arabicParenR"/>
            </a:pPr>
            <a:r>
              <a:rPr lang="es-ES" sz="2400" dirty="0"/>
              <a:t>Análisis y diseño</a:t>
            </a:r>
          </a:p>
          <a:p>
            <a:pPr marL="457200" indent="-457200">
              <a:buFont typeface="+mj-lt"/>
              <a:buAutoNum type="arabicParenR"/>
            </a:pPr>
            <a:r>
              <a:rPr lang="es-ES" sz="2400" dirty="0"/>
              <a:t>Solución implementada</a:t>
            </a:r>
          </a:p>
          <a:p>
            <a:pPr marL="457200" indent="-457200">
              <a:buFont typeface="+mj-lt"/>
              <a:buAutoNum type="arabicParenR"/>
            </a:pPr>
            <a:r>
              <a:rPr lang="es-ES" sz="2400" dirty="0"/>
              <a:t>Pruebas</a:t>
            </a:r>
          </a:p>
          <a:p>
            <a:pPr marL="457200" indent="-457200">
              <a:buFont typeface="+mj-lt"/>
              <a:buAutoNum type="arabicParenR"/>
            </a:pPr>
            <a:r>
              <a:rPr lang="es-ES" sz="2400" dirty="0"/>
              <a:t>Conclusiones</a:t>
            </a:r>
          </a:p>
          <a:p>
            <a:pPr marL="457200" indent="-457200">
              <a:buFont typeface="+mj-lt"/>
              <a:buAutoNum type="arabicParenR"/>
            </a:pPr>
            <a:r>
              <a:rPr lang="es-ES" sz="2400" dirty="0"/>
              <a:t>Trabajos futuros</a:t>
            </a:r>
          </a:p>
        </p:txBody>
      </p:sp>
      <p:sp>
        <p:nvSpPr>
          <p:cNvPr id="4" name="Marcador de número de diapositiva 3">
            <a:extLst>
              <a:ext uri="{FF2B5EF4-FFF2-40B4-BE49-F238E27FC236}">
                <a16:creationId xmlns:a16="http://schemas.microsoft.com/office/drawing/2014/main" id="{4481ABC1-C473-B740-8F1A-A8FB9D0FDAD1}"/>
              </a:ext>
            </a:extLst>
          </p:cNvPr>
          <p:cNvSpPr>
            <a:spLocks noGrp="1"/>
          </p:cNvSpPr>
          <p:nvPr>
            <p:ph type="sldNum" sz="quarter" idx="12"/>
          </p:nvPr>
        </p:nvSpPr>
        <p:spPr/>
        <p:txBody>
          <a:bodyPr/>
          <a:lstStyle/>
          <a:p>
            <a:fld id="{3E2B695B-536F-E64C-9F63-52E93D303FE4}" type="slidenum">
              <a:rPr lang="es-ES" smtClean="0"/>
              <a:t>2</a:t>
            </a:fld>
            <a:endParaRPr lang="es-ES"/>
          </a:p>
        </p:txBody>
      </p:sp>
    </p:spTree>
    <p:extLst>
      <p:ext uri="{BB962C8B-B14F-4D97-AF65-F5344CB8AC3E}">
        <p14:creationId xmlns:p14="http://schemas.microsoft.com/office/powerpoint/2010/main" val="1335102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8A9C7-114F-DF45-9FE0-BCF493D66BD4}"/>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6082C492-0B00-E14F-BD01-091EA543A9AF}"/>
              </a:ext>
            </a:extLst>
          </p:cNvPr>
          <p:cNvSpPr>
            <a:spLocks noGrp="1"/>
          </p:cNvSpPr>
          <p:nvPr>
            <p:ph idx="1"/>
          </p:nvPr>
        </p:nvSpPr>
        <p:spPr/>
        <p:txBody>
          <a:bodyPr/>
          <a:lstStyle/>
          <a:p>
            <a:r>
              <a:rPr lang="es-ES" dirty="0"/>
              <a:t>Se consigue diseñar e implementar un sistema basado en el proceso DevOps que he diseñado para este proyecto.</a:t>
            </a:r>
          </a:p>
          <a:p>
            <a:r>
              <a:rPr lang="es-ES" dirty="0"/>
              <a:t>DevOps es una cultura madura que trae consigo numerosos beneficios no solo a nivel de negocio sino también a nivel de salud de los equipos que lo adoptan</a:t>
            </a:r>
          </a:p>
          <a:p>
            <a:r>
              <a:rPr lang="es-ES" dirty="0"/>
              <a:t>Gracias al desarrollo de este proyecto, me es más fácil identificar posibles incidencias que surgen con las herramientas que utilizo en mi día a día, para tratar de hallar una solución de forma más eficaz.</a:t>
            </a:r>
          </a:p>
        </p:txBody>
      </p:sp>
      <p:sp>
        <p:nvSpPr>
          <p:cNvPr id="4" name="Marcador de número de diapositiva 3">
            <a:extLst>
              <a:ext uri="{FF2B5EF4-FFF2-40B4-BE49-F238E27FC236}">
                <a16:creationId xmlns:a16="http://schemas.microsoft.com/office/drawing/2014/main" id="{9ED175B5-88F0-554D-B817-929DF7059857}"/>
              </a:ext>
            </a:extLst>
          </p:cNvPr>
          <p:cNvSpPr>
            <a:spLocks noGrp="1"/>
          </p:cNvSpPr>
          <p:nvPr>
            <p:ph type="sldNum" sz="quarter" idx="12"/>
          </p:nvPr>
        </p:nvSpPr>
        <p:spPr/>
        <p:txBody>
          <a:bodyPr/>
          <a:lstStyle/>
          <a:p>
            <a:r>
              <a:rPr lang="es-ES" dirty="0"/>
              <a:t>17</a:t>
            </a:r>
          </a:p>
        </p:txBody>
      </p:sp>
    </p:spTree>
    <p:extLst>
      <p:ext uri="{BB962C8B-B14F-4D97-AF65-F5344CB8AC3E}">
        <p14:creationId xmlns:p14="http://schemas.microsoft.com/office/powerpoint/2010/main" val="861953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8A9C7-114F-DF45-9FE0-BCF493D66BD4}"/>
              </a:ext>
            </a:extLst>
          </p:cNvPr>
          <p:cNvSpPr>
            <a:spLocks noGrp="1"/>
          </p:cNvSpPr>
          <p:nvPr>
            <p:ph type="title"/>
          </p:nvPr>
        </p:nvSpPr>
        <p:spPr/>
        <p:txBody>
          <a:bodyPr/>
          <a:lstStyle/>
          <a:p>
            <a:r>
              <a:rPr lang="es-ES" dirty="0"/>
              <a:t>Trabajos futuros</a:t>
            </a:r>
          </a:p>
        </p:txBody>
      </p:sp>
      <p:sp>
        <p:nvSpPr>
          <p:cNvPr id="3" name="Marcador de contenido 2">
            <a:extLst>
              <a:ext uri="{FF2B5EF4-FFF2-40B4-BE49-F238E27FC236}">
                <a16:creationId xmlns:a16="http://schemas.microsoft.com/office/drawing/2014/main" id="{6082C492-0B00-E14F-BD01-091EA543A9AF}"/>
              </a:ext>
            </a:extLst>
          </p:cNvPr>
          <p:cNvSpPr>
            <a:spLocks noGrp="1"/>
          </p:cNvSpPr>
          <p:nvPr>
            <p:ph idx="1"/>
          </p:nvPr>
        </p:nvSpPr>
        <p:spPr/>
        <p:txBody>
          <a:bodyPr/>
          <a:lstStyle/>
          <a:p>
            <a:r>
              <a:rPr lang="es-ES" b="1" dirty="0"/>
              <a:t>Añadir un repositorio de artefactos</a:t>
            </a:r>
          </a:p>
          <a:p>
            <a:r>
              <a:rPr lang="es-ES" b="1" dirty="0"/>
              <a:t>Añadir un servidor para el despliegue de artefactos</a:t>
            </a:r>
          </a:p>
          <a:p>
            <a:r>
              <a:rPr lang="es-ES" b="1" dirty="0"/>
              <a:t>Descargas de dependencias de terceros para su análisis</a:t>
            </a:r>
          </a:p>
        </p:txBody>
      </p:sp>
      <p:sp>
        <p:nvSpPr>
          <p:cNvPr id="4" name="Marcador de número de diapositiva 3">
            <a:extLst>
              <a:ext uri="{FF2B5EF4-FFF2-40B4-BE49-F238E27FC236}">
                <a16:creationId xmlns:a16="http://schemas.microsoft.com/office/drawing/2014/main" id="{9ED175B5-88F0-554D-B817-929DF7059857}"/>
              </a:ext>
            </a:extLst>
          </p:cNvPr>
          <p:cNvSpPr>
            <a:spLocks noGrp="1"/>
          </p:cNvSpPr>
          <p:nvPr>
            <p:ph type="sldNum" sz="quarter" idx="12"/>
          </p:nvPr>
        </p:nvSpPr>
        <p:spPr/>
        <p:txBody>
          <a:bodyPr/>
          <a:lstStyle/>
          <a:p>
            <a:r>
              <a:rPr lang="es-ES" dirty="0"/>
              <a:t>18</a:t>
            </a:r>
          </a:p>
        </p:txBody>
      </p:sp>
    </p:spTree>
    <p:extLst>
      <p:ext uri="{BB962C8B-B14F-4D97-AF65-F5344CB8AC3E}">
        <p14:creationId xmlns:p14="http://schemas.microsoft.com/office/powerpoint/2010/main" val="1463691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7D7E67-A08A-1D40-B5BF-DD0EF9668A47}"/>
              </a:ext>
            </a:extLst>
          </p:cNvPr>
          <p:cNvSpPr>
            <a:spLocks noGrp="1"/>
          </p:cNvSpPr>
          <p:nvPr>
            <p:ph type="title"/>
          </p:nvPr>
        </p:nvSpPr>
        <p:spPr/>
        <p:txBody>
          <a:bodyPr/>
          <a:lstStyle/>
          <a:p>
            <a:r>
              <a:rPr lang="es-ES" dirty="0"/>
              <a:t>Repositorio de código con la explicación de cómo instalar el sistema</a:t>
            </a:r>
          </a:p>
        </p:txBody>
      </p:sp>
      <p:sp>
        <p:nvSpPr>
          <p:cNvPr id="3" name="Marcador de contenido 2">
            <a:extLst>
              <a:ext uri="{FF2B5EF4-FFF2-40B4-BE49-F238E27FC236}">
                <a16:creationId xmlns:a16="http://schemas.microsoft.com/office/drawing/2014/main" id="{35CFECED-A744-F240-A73B-93228491C3AB}"/>
              </a:ext>
            </a:extLst>
          </p:cNvPr>
          <p:cNvSpPr>
            <a:spLocks noGrp="1"/>
          </p:cNvSpPr>
          <p:nvPr>
            <p:ph idx="1"/>
          </p:nvPr>
        </p:nvSpPr>
        <p:spPr/>
        <p:txBody>
          <a:bodyPr/>
          <a:lstStyle/>
          <a:p>
            <a:r>
              <a:rPr lang="es-ES" dirty="0">
                <a:hlinkClick r:id="rId3"/>
              </a:rPr>
              <a:t>https://github.com/Jestersax/TFE-LocalCIsystem</a:t>
            </a:r>
            <a:r>
              <a:rPr lang="es-ES" dirty="0"/>
              <a:t> </a:t>
            </a:r>
          </a:p>
        </p:txBody>
      </p:sp>
      <p:sp>
        <p:nvSpPr>
          <p:cNvPr id="4" name="Marcador de número de diapositiva 3">
            <a:extLst>
              <a:ext uri="{FF2B5EF4-FFF2-40B4-BE49-F238E27FC236}">
                <a16:creationId xmlns:a16="http://schemas.microsoft.com/office/drawing/2014/main" id="{15BF8F16-3FF4-AF4B-81CD-6D0F81D5CEBA}"/>
              </a:ext>
            </a:extLst>
          </p:cNvPr>
          <p:cNvSpPr>
            <a:spLocks noGrp="1"/>
          </p:cNvSpPr>
          <p:nvPr>
            <p:ph type="sldNum" sz="quarter" idx="12"/>
          </p:nvPr>
        </p:nvSpPr>
        <p:spPr/>
        <p:txBody>
          <a:bodyPr/>
          <a:lstStyle/>
          <a:p>
            <a:fld id="{3E2B695B-536F-E64C-9F63-52E93D303FE4}" type="slidenum">
              <a:rPr lang="es-ES" smtClean="0"/>
              <a:t>22</a:t>
            </a:fld>
            <a:endParaRPr lang="es-ES"/>
          </a:p>
        </p:txBody>
      </p:sp>
    </p:spTree>
    <p:extLst>
      <p:ext uri="{BB962C8B-B14F-4D97-AF65-F5344CB8AC3E}">
        <p14:creationId xmlns:p14="http://schemas.microsoft.com/office/powerpoint/2010/main" val="2755883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0B90D2F-AC14-DB4B-8451-CFFF3F54335F}"/>
              </a:ext>
            </a:extLst>
          </p:cNvPr>
          <p:cNvPicPr>
            <a:picLocks noChangeAspect="1"/>
          </p:cNvPicPr>
          <p:nvPr/>
        </p:nvPicPr>
        <p:blipFill>
          <a:blip r:embed="rId3"/>
          <a:stretch>
            <a:fillRect/>
          </a:stretch>
        </p:blipFill>
        <p:spPr>
          <a:xfrm>
            <a:off x="4406900" y="1600200"/>
            <a:ext cx="3340100" cy="3340100"/>
          </a:xfrm>
          <a:prstGeom prst="rect">
            <a:avLst/>
          </a:prstGeom>
        </p:spPr>
      </p:pic>
    </p:spTree>
    <p:extLst>
      <p:ext uri="{BB962C8B-B14F-4D97-AF65-F5344CB8AC3E}">
        <p14:creationId xmlns:p14="http://schemas.microsoft.com/office/powerpoint/2010/main" val="81203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1AE3BC-AEE2-9448-9E2A-B0142A8C52B6}"/>
              </a:ext>
            </a:extLst>
          </p:cNvPr>
          <p:cNvSpPr>
            <a:spLocks noGrp="1"/>
          </p:cNvSpPr>
          <p:nvPr>
            <p:ph type="title"/>
          </p:nvPr>
        </p:nvSpPr>
        <p:spPr/>
        <p:txBody>
          <a:bodyPr/>
          <a:lstStyle/>
          <a:p>
            <a:r>
              <a:rPr lang="es-ES" dirty="0"/>
              <a:t>Motivación y objetivos</a:t>
            </a:r>
          </a:p>
        </p:txBody>
      </p:sp>
      <p:sp>
        <p:nvSpPr>
          <p:cNvPr id="4" name="Marcador de texto 3">
            <a:extLst>
              <a:ext uri="{FF2B5EF4-FFF2-40B4-BE49-F238E27FC236}">
                <a16:creationId xmlns:a16="http://schemas.microsoft.com/office/drawing/2014/main" id="{A1D07D35-09FD-6F41-ABAC-B1CBEB4CE3A5}"/>
              </a:ext>
            </a:extLst>
          </p:cNvPr>
          <p:cNvSpPr>
            <a:spLocks noGrp="1"/>
          </p:cNvSpPr>
          <p:nvPr>
            <p:ph type="body" idx="1"/>
          </p:nvPr>
        </p:nvSpPr>
        <p:spPr/>
        <p:txBody>
          <a:bodyPr/>
          <a:lstStyle/>
          <a:p>
            <a:pPr algn="ctr"/>
            <a:r>
              <a:rPr lang="es-ES" dirty="0"/>
              <a:t>Motivación</a:t>
            </a:r>
          </a:p>
        </p:txBody>
      </p:sp>
      <p:sp>
        <p:nvSpPr>
          <p:cNvPr id="5" name="Marcador de contenido 4">
            <a:extLst>
              <a:ext uri="{FF2B5EF4-FFF2-40B4-BE49-F238E27FC236}">
                <a16:creationId xmlns:a16="http://schemas.microsoft.com/office/drawing/2014/main" id="{8D4E0FA2-FEC2-8247-A39A-94918B8054FE}"/>
              </a:ext>
            </a:extLst>
          </p:cNvPr>
          <p:cNvSpPr>
            <a:spLocks noGrp="1"/>
          </p:cNvSpPr>
          <p:nvPr>
            <p:ph sz="half" idx="2"/>
          </p:nvPr>
        </p:nvSpPr>
        <p:spPr>
          <a:xfrm>
            <a:off x="3867912" y="1930936"/>
            <a:ext cx="3474720" cy="3317974"/>
          </a:xfrm>
        </p:spPr>
        <p:txBody>
          <a:bodyPr/>
          <a:lstStyle/>
          <a:p>
            <a:r>
              <a:rPr lang="es-ES" dirty="0"/>
              <a:t>Comienzo a utilizar DevOps a nivel profesional</a:t>
            </a:r>
          </a:p>
          <a:p>
            <a:r>
              <a:rPr lang="es-ES" dirty="0"/>
              <a:t>Conocer los beneficios de la aplicación de DevOps</a:t>
            </a:r>
          </a:p>
          <a:p>
            <a:r>
              <a:rPr lang="es-ES" dirty="0"/>
              <a:t>Herramientas DevOps</a:t>
            </a:r>
          </a:p>
        </p:txBody>
      </p:sp>
      <p:sp>
        <p:nvSpPr>
          <p:cNvPr id="6" name="Marcador de texto 5">
            <a:extLst>
              <a:ext uri="{FF2B5EF4-FFF2-40B4-BE49-F238E27FC236}">
                <a16:creationId xmlns:a16="http://schemas.microsoft.com/office/drawing/2014/main" id="{842400C3-B47B-B14E-901F-E5FF8A661F8C}"/>
              </a:ext>
            </a:extLst>
          </p:cNvPr>
          <p:cNvSpPr>
            <a:spLocks noGrp="1"/>
          </p:cNvSpPr>
          <p:nvPr>
            <p:ph type="body" sz="quarter" idx="3"/>
          </p:nvPr>
        </p:nvSpPr>
        <p:spPr/>
        <p:txBody>
          <a:bodyPr/>
          <a:lstStyle/>
          <a:p>
            <a:pPr algn="ctr"/>
            <a:r>
              <a:rPr lang="es-ES" dirty="0"/>
              <a:t>Objetivos</a:t>
            </a:r>
          </a:p>
        </p:txBody>
      </p:sp>
      <p:sp>
        <p:nvSpPr>
          <p:cNvPr id="7" name="Marcador de contenido 6">
            <a:extLst>
              <a:ext uri="{FF2B5EF4-FFF2-40B4-BE49-F238E27FC236}">
                <a16:creationId xmlns:a16="http://schemas.microsoft.com/office/drawing/2014/main" id="{B03D2200-7252-F344-BBDD-DD4E17206C03}"/>
              </a:ext>
            </a:extLst>
          </p:cNvPr>
          <p:cNvSpPr>
            <a:spLocks noGrp="1"/>
          </p:cNvSpPr>
          <p:nvPr>
            <p:ph sz="quarter" idx="4"/>
          </p:nvPr>
        </p:nvSpPr>
        <p:spPr/>
        <p:txBody>
          <a:bodyPr/>
          <a:lstStyle/>
          <a:p>
            <a:r>
              <a:rPr lang="es-ES" dirty="0"/>
              <a:t>Investigar acerca de DevOps y adoptarlo correctamente</a:t>
            </a:r>
          </a:p>
          <a:p>
            <a:r>
              <a:rPr lang="es-ES" dirty="0"/>
              <a:t>Generar un proceso DevOps que permita familiarizarse con esta filosofía</a:t>
            </a:r>
          </a:p>
          <a:p>
            <a:r>
              <a:rPr lang="es-ES" dirty="0"/>
              <a:t>Implementar un sistema local de integración continua </a:t>
            </a:r>
          </a:p>
        </p:txBody>
      </p:sp>
      <p:sp>
        <p:nvSpPr>
          <p:cNvPr id="3" name="Marcador de número de diapositiva 2">
            <a:extLst>
              <a:ext uri="{FF2B5EF4-FFF2-40B4-BE49-F238E27FC236}">
                <a16:creationId xmlns:a16="http://schemas.microsoft.com/office/drawing/2014/main" id="{0A0FA859-A719-FD42-851C-FDE1409C2F22}"/>
              </a:ext>
            </a:extLst>
          </p:cNvPr>
          <p:cNvSpPr>
            <a:spLocks noGrp="1"/>
          </p:cNvSpPr>
          <p:nvPr>
            <p:ph type="sldNum" sz="quarter" idx="12"/>
          </p:nvPr>
        </p:nvSpPr>
        <p:spPr/>
        <p:txBody>
          <a:bodyPr/>
          <a:lstStyle/>
          <a:p>
            <a:fld id="{3E2B695B-536F-E64C-9F63-52E93D303FE4}" type="slidenum">
              <a:rPr lang="es-ES" smtClean="0"/>
              <a:t>3</a:t>
            </a:fld>
            <a:endParaRPr lang="es-ES"/>
          </a:p>
        </p:txBody>
      </p:sp>
    </p:spTree>
    <p:extLst>
      <p:ext uri="{BB962C8B-B14F-4D97-AF65-F5344CB8AC3E}">
        <p14:creationId xmlns:p14="http://schemas.microsoft.com/office/powerpoint/2010/main" val="40753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B901B8B-BEFD-AC43-8955-F5B9944FEB75}"/>
              </a:ext>
            </a:extLst>
          </p:cNvPr>
          <p:cNvPicPr>
            <a:picLocks noChangeAspect="1"/>
          </p:cNvPicPr>
          <p:nvPr/>
        </p:nvPicPr>
        <p:blipFill>
          <a:blip r:embed="rId3"/>
          <a:stretch>
            <a:fillRect/>
          </a:stretch>
        </p:blipFill>
        <p:spPr>
          <a:xfrm>
            <a:off x="5123101" y="3282846"/>
            <a:ext cx="4807533" cy="2724269"/>
          </a:xfrm>
          <a:prstGeom prst="rect">
            <a:avLst/>
          </a:prstGeom>
        </p:spPr>
      </p:pic>
      <p:sp>
        <p:nvSpPr>
          <p:cNvPr id="3" name="Marcador de contenido 2">
            <a:extLst>
              <a:ext uri="{FF2B5EF4-FFF2-40B4-BE49-F238E27FC236}">
                <a16:creationId xmlns:a16="http://schemas.microsoft.com/office/drawing/2014/main" id="{3EB5D46C-3AA8-F143-AB4C-591B5A591863}"/>
              </a:ext>
            </a:extLst>
          </p:cNvPr>
          <p:cNvSpPr>
            <a:spLocks noGrp="1"/>
          </p:cNvSpPr>
          <p:nvPr>
            <p:ph idx="1"/>
          </p:nvPr>
        </p:nvSpPr>
        <p:spPr>
          <a:xfrm>
            <a:off x="3869268" y="864108"/>
            <a:ext cx="7315200" cy="2418738"/>
          </a:xfrm>
        </p:spPr>
        <p:txBody>
          <a:bodyPr>
            <a:normAutofit/>
          </a:bodyPr>
          <a:lstStyle/>
          <a:p>
            <a:r>
              <a:rPr lang="es-ES" dirty="0"/>
              <a:t>El término DevOps: “</a:t>
            </a:r>
            <a:r>
              <a:rPr lang="es-ES" i="1" dirty="0"/>
              <a:t>Development</a:t>
            </a:r>
            <a:r>
              <a:rPr lang="es-ES" dirty="0"/>
              <a:t>” (Desarrollo) y “</a:t>
            </a:r>
            <a:r>
              <a:rPr lang="es-ES" i="1" dirty="0"/>
              <a:t>Operations</a:t>
            </a:r>
            <a:r>
              <a:rPr lang="es-ES" dirty="0"/>
              <a:t>” (Operaciones)</a:t>
            </a:r>
          </a:p>
          <a:p>
            <a:r>
              <a:rPr lang="es-ES" dirty="0"/>
              <a:t>La filosofía: Ágil. Equipos cooperando y trabajando coordinados. Unión entre ambos equipos</a:t>
            </a:r>
          </a:p>
          <a:p>
            <a:r>
              <a:rPr lang="es-ES" dirty="0"/>
              <a:t>Beneficios: velocidad, seguridad, calidad, fiabilidad</a:t>
            </a:r>
          </a:p>
          <a:p>
            <a:r>
              <a:rPr lang="es-ES" dirty="0"/>
              <a:t>Fases del ciclo de vida de un proyecto:</a:t>
            </a:r>
          </a:p>
        </p:txBody>
      </p:sp>
      <p:sp>
        <p:nvSpPr>
          <p:cNvPr id="2" name="Título 1">
            <a:extLst>
              <a:ext uri="{FF2B5EF4-FFF2-40B4-BE49-F238E27FC236}">
                <a16:creationId xmlns:a16="http://schemas.microsoft.com/office/drawing/2014/main" id="{40EDA24B-430A-7D4B-960D-39F8410B3CB4}"/>
              </a:ext>
            </a:extLst>
          </p:cNvPr>
          <p:cNvSpPr>
            <a:spLocks noGrp="1"/>
          </p:cNvSpPr>
          <p:nvPr>
            <p:ph type="title"/>
          </p:nvPr>
        </p:nvSpPr>
        <p:spPr/>
        <p:txBody>
          <a:bodyPr/>
          <a:lstStyle/>
          <a:p>
            <a:r>
              <a:rPr lang="es-ES" dirty="0"/>
              <a:t>¿Qué es DevOps?</a:t>
            </a:r>
          </a:p>
        </p:txBody>
      </p:sp>
      <p:sp>
        <p:nvSpPr>
          <p:cNvPr id="4" name="Marcador de número de diapositiva 3">
            <a:extLst>
              <a:ext uri="{FF2B5EF4-FFF2-40B4-BE49-F238E27FC236}">
                <a16:creationId xmlns:a16="http://schemas.microsoft.com/office/drawing/2014/main" id="{39C5ECFE-DC18-334A-AEE0-CDF092A8F7F2}"/>
              </a:ext>
            </a:extLst>
          </p:cNvPr>
          <p:cNvSpPr>
            <a:spLocks noGrp="1"/>
          </p:cNvSpPr>
          <p:nvPr>
            <p:ph type="sldNum" sz="quarter" idx="12"/>
          </p:nvPr>
        </p:nvSpPr>
        <p:spPr/>
        <p:txBody>
          <a:bodyPr/>
          <a:lstStyle/>
          <a:p>
            <a:fld id="{3E2B695B-536F-E64C-9F63-52E93D303FE4}" type="slidenum">
              <a:rPr lang="es-ES" smtClean="0"/>
              <a:t>4</a:t>
            </a:fld>
            <a:endParaRPr lang="es-ES"/>
          </a:p>
        </p:txBody>
      </p:sp>
      <p:sp>
        <p:nvSpPr>
          <p:cNvPr id="8" name="CuadroTexto 7">
            <a:extLst>
              <a:ext uri="{FF2B5EF4-FFF2-40B4-BE49-F238E27FC236}">
                <a16:creationId xmlns:a16="http://schemas.microsoft.com/office/drawing/2014/main" id="{FCD37C6D-75B9-7046-9C35-1E72DE09DC88}"/>
              </a:ext>
            </a:extLst>
          </p:cNvPr>
          <p:cNvSpPr txBox="1"/>
          <p:nvPr/>
        </p:nvSpPr>
        <p:spPr>
          <a:xfrm>
            <a:off x="9742121" y="5733499"/>
            <a:ext cx="377026" cy="307777"/>
          </a:xfrm>
          <a:prstGeom prst="rect">
            <a:avLst/>
          </a:prstGeom>
          <a:noFill/>
        </p:spPr>
        <p:txBody>
          <a:bodyPr wrap="none" rtlCol="0">
            <a:spAutoFit/>
          </a:bodyPr>
          <a:lstStyle/>
          <a:p>
            <a:r>
              <a:rPr lang="es-ES" sz="1400" dirty="0"/>
              <a:t>[1]</a:t>
            </a:r>
          </a:p>
        </p:txBody>
      </p:sp>
      <p:sp>
        <p:nvSpPr>
          <p:cNvPr id="9" name="CuadroTexto 8">
            <a:extLst>
              <a:ext uri="{FF2B5EF4-FFF2-40B4-BE49-F238E27FC236}">
                <a16:creationId xmlns:a16="http://schemas.microsoft.com/office/drawing/2014/main" id="{995F812D-DCDE-FE4B-BD4E-D1A3BD263CDC}"/>
              </a:ext>
            </a:extLst>
          </p:cNvPr>
          <p:cNvSpPr txBox="1"/>
          <p:nvPr/>
        </p:nvSpPr>
        <p:spPr>
          <a:xfrm>
            <a:off x="145556" y="6424589"/>
            <a:ext cx="7447423" cy="276999"/>
          </a:xfrm>
          <a:prstGeom prst="rect">
            <a:avLst/>
          </a:prstGeom>
          <a:noFill/>
        </p:spPr>
        <p:txBody>
          <a:bodyPr wrap="none" rtlCol="0">
            <a:spAutoFit/>
          </a:bodyPr>
          <a:lstStyle/>
          <a:p>
            <a:r>
              <a:rPr lang="es-ES" sz="1200" dirty="0"/>
              <a:t>[1] </a:t>
            </a:r>
            <a:r>
              <a:rPr lang="es-ES" sz="1200" dirty="0">
                <a:hlinkClick r:id="rId4"/>
              </a:rPr>
              <a:t>https://www.genbeta.com/desarrollo/el-ciclo-de-devops-una-guia-para-iniciarse-en-las-fases-que-lo-componen</a:t>
            </a:r>
            <a:r>
              <a:rPr lang="es-ES" sz="1200" dirty="0"/>
              <a:t> </a:t>
            </a:r>
          </a:p>
        </p:txBody>
      </p:sp>
    </p:spTree>
    <p:extLst>
      <p:ext uri="{BB962C8B-B14F-4D97-AF65-F5344CB8AC3E}">
        <p14:creationId xmlns:p14="http://schemas.microsoft.com/office/powerpoint/2010/main" val="113571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3EDA8-EEC9-0B4E-B0A3-987AB833AEDE}"/>
              </a:ext>
            </a:extLst>
          </p:cNvPr>
          <p:cNvSpPr>
            <a:spLocks noGrp="1"/>
          </p:cNvSpPr>
          <p:nvPr>
            <p:ph type="title"/>
          </p:nvPr>
        </p:nvSpPr>
        <p:spPr/>
        <p:txBody>
          <a:bodyPr/>
          <a:lstStyle/>
          <a:p>
            <a:r>
              <a:rPr lang="es-ES" dirty="0"/>
              <a:t>Métricas de calidad y seguridad</a:t>
            </a:r>
          </a:p>
        </p:txBody>
      </p:sp>
      <p:sp>
        <p:nvSpPr>
          <p:cNvPr id="3" name="Marcador de número de diapositiva 2">
            <a:extLst>
              <a:ext uri="{FF2B5EF4-FFF2-40B4-BE49-F238E27FC236}">
                <a16:creationId xmlns:a16="http://schemas.microsoft.com/office/drawing/2014/main" id="{68B88DF1-01E9-F341-8013-ED93B2981557}"/>
              </a:ext>
            </a:extLst>
          </p:cNvPr>
          <p:cNvSpPr>
            <a:spLocks noGrp="1"/>
          </p:cNvSpPr>
          <p:nvPr>
            <p:ph type="sldNum" sz="quarter" idx="12"/>
          </p:nvPr>
        </p:nvSpPr>
        <p:spPr/>
        <p:txBody>
          <a:bodyPr/>
          <a:lstStyle/>
          <a:p>
            <a:fld id="{3E2B695B-536F-E64C-9F63-52E93D303FE4}" type="slidenum">
              <a:rPr lang="es-ES" smtClean="0"/>
              <a:t>5</a:t>
            </a:fld>
            <a:endParaRPr lang="es-ES"/>
          </a:p>
        </p:txBody>
      </p:sp>
      <p:sp>
        <p:nvSpPr>
          <p:cNvPr id="5" name="Marcador de contenido 2">
            <a:extLst>
              <a:ext uri="{FF2B5EF4-FFF2-40B4-BE49-F238E27FC236}">
                <a16:creationId xmlns:a16="http://schemas.microsoft.com/office/drawing/2014/main" id="{3BC20228-31F0-BF40-9077-A41C09D05041}"/>
              </a:ext>
            </a:extLst>
          </p:cNvPr>
          <p:cNvSpPr txBox="1">
            <a:spLocks/>
          </p:cNvSpPr>
          <p:nvPr/>
        </p:nvSpPr>
        <p:spPr>
          <a:xfrm>
            <a:off x="3833594" y="1672065"/>
            <a:ext cx="7315200" cy="3084869"/>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s-ES" dirty="0"/>
          </a:p>
          <a:p>
            <a:pPr lvl="1"/>
            <a:endParaRPr lang="es-ES" dirty="0"/>
          </a:p>
        </p:txBody>
      </p:sp>
      <p:sp>
        <p:nvSpPr>
          <p:cNvPr id="6" name="Rectángulo 5">
            <a:extLst>
              <a:ext uri="{FF2B5EF4-FFF2-40B4-BE49-F238E27FC236}">
                <a16:creationId xmlns:a16="http://schemas.microsoft.com/office/drawing/2014/main" id="{F3FE4A6C-4840-674E-92AE-7A748BD2C9AD}"/>
              </a:ext>
            </a:extLst>
          </p:cNvPr>
          <p:cNvSpPr/>
          <p:nvPr/>
        </p:nvSpPr>
        <p:spPr>
          <a:xfrm>
            <a:off x="4406735" y="1772529"/>
            <a:ext cx="2520000" cy="1053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MANTENIBILIDAD</a:t>
            </a:r>
          </a:p>
        </p:txBody>
      </p:sp>
      <p:sp>
        <p:nvSpPr>
          <p:cNvPr id="7" name="Rectángulo 6">
            <a:extLst>
              <a:ext uri="{FF2B5EF4-FFF2-40B4-BE49-F238E27FC236}">
                <a16:creationId xmlns:a16="http://schemas.microsoft.com/office/drawing/2014/main" id="{7E43D0EC-0CAF-8947-A11D-643AB8F6BEA9}"/>
              </a:ext>
            </a:extLst>
          </p:cNvPr>
          <p:cNvSpPr/>
          <p:nvPr/>
        </p:nvSpPr>
        <p:spPr>
          <a:xfrm>
            <a:off x="7218216" y="1772530"/>
            <a:ext cx="2520000" cy="1053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FIABILIDAD</a:t>
            </a:r>
          </a:p>
        </p:txBody>
      </p:sp>
      <p:sp>
        <p:nvSpPr>
          <p:cNvPr id="8" name="Rectángulo 7">
            <a:extLst>
              <a:ext uri="{FF2B5EF4-FFF2-40B4-BE49-F238E27FC236}">
                <a16:creationId xmlns:a16="http://schemas.microsoft.com/office/drawing/2014/main" id="{EC342F3E-6AF3-AD4A-93AF-4A5FDE24FDE0}"/>
              </a:ext>
            </a:extLst>
          </p:cNvPr>
          <p:cNvSpPr/>
          <p:nvPr/>
        </p:nvSpPr>
        <p:spPr>
          <a:xfrm>
            <a:off x="4406735" y="3025116"/>
            <a:ext cx="2520000" cy="1022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PORTABILIDAD</a:t>
            </a:r>
          </a:p>
        </p:txBody>
      </p:sp>
      <p:sp>
        <p:nvSpPr>
          <p:cNvPr id="9" name="Rectángulo 8">
            <a:extLst>
              <a:ext uri="{FF2B5EF4-FFF2-40B4-BE49-F238E27FC236}">
                <a16:creationId xmlns:a16="http://schemas.microsoft.com/office/drawing/2014/main" id="{CDEC1FBA-2E5B-8943-AE78-1FF7788DEC21}"/>
              </a:ext>
            </a:extLst>
          </p:cNvPr>
          <p:cNvSpPr/>
          <p:nvPr/>
        </p:nvSpPr>
        <p:spPr>
          <a:xfrm>
            <a:off x="7218215" y="3008791"/>
            <a:ext cx="2520000" cy="1022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USABILIDAD Y RENDIMIENTO</a:t>
            </a:r>
          </a:p>
        </p:txBody>
      </p:sp>
      <p:sp>
        <p:nvSpPr>
          <p:cNvPr id="10" name="Rectángulo 9">
            <a:extLst>
              <a:ext uri="{FF2B5EF4-FFF2-40B4-BE49-F238E27FC236}">
                <a16:creationId xmlns:a16="http://schemas.microsoft.com/office/drawing/2014/main" id="{EDA90824-E348-134E-B6D5-C53ABEFA95A0}"/>
              </a:ext>
            </a:extLst>
          </p:cNvPr>
          <p:cNvSpPr/>
          <p:nvPr/>
        </p:nvSpPr>
        <p:spPr>
          <a:xfrm>
            <a:off x="5666735" y="4433718"/>
            <a:ext cx="2947482" cy="1022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SEGURIDAD</a:t>
            </a:r>
          </a:p>
        </p:txBody>
      </p:sp>
    </p:spTree>
    <p:extLst>
      <p:ext uri="{BB962C8B-B14F-4D97-AF65-F5344CB8AC3E}">
        <p14:creationId xmlns:p14="http://schemas.microsoft.com/office/powerpoint/2010/main" val="313941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564E75-A845-D14E-99EB-058C039D22E8}"/>
              </a:ext>
            </a:extLst>
          </p:cNvPr>
          <p:cNvSpPr>
            <a:spLocks noGrp="1"/>
          </p:cNvSpPr>
          <p:nvPr>
            <p:ph type="title"/>
          </p:nvPr>
        </p:nvSpPr>
        <p:spPr/>
        <p:txBody>
          <a:bodyPr/>
          <a:lstStyle/>
          <a:p>
            <a:r>
              <a:rPr lang="es-ES" dirty="0"/>
              <a:t>Kubernetes</a:t>
            </a:r>
          </a:p>
        </p:txBody>
      </p:sp>
      <p:sp>
        <p:nvSpPr>
          <p:cNvPr id="3" name="Marcador de contenido 2">
            <a:extLst>
              <a:ext uri="{FF2B5EF4-FFF2-40B4-BE49-F238E27FC236}">
                <a16:creationId xmlns:a16="http://schemas.microsoft.com/office/drawing/2014/main" id="{8E03340B-F0D0-DE45-9494-461232DCBB36}"/>
              </a:ext>
            </a:extLst>
          </p:cNvPr>
          <p:cNvSpPr>
            <a:spLocks noGrp="1"/>
          </p:cNvSpPr>
          <p:nvPr>
            <p:ph idx="1"/>
          </p:nvPr>
        </p:nvSpPr>
        <p:spPr/>
        <p:txBody>
          <a:bodyPr/>
          <a:lstStyle/>
          <a:p>
            <a:r>
              <a:rPr lang="es-ES" dirty="0"/>
              <a:t>¿Qué es Kubernetes?</a:t>
            </a:r>
          </a:p>
          <a:p>
            <a:r>
              <a:rPr lang="es-ES" dirty="0"/>
              <a:t>Contenedores</a:t>
            </a:r>
          </a:p>
          <a:p>
            <a:r>
              <a:rPr lang="es-ES" dirty="0"/>
              <a:t>Características y beneficios de Kubernetes:</a:t>
            </a:r>
          </a:p>
          <a:p>
            <a:pPr lvl="1"/>
            <a:r>
              <a:rPr lang="es-ES" b="1" dirty="0"/>
              <a:t>Escalabilidad y balanceo</a:t>
            </a:r>
            <a:endParaRPr lang="es-ES" dirty="0"/>
          </a:p>
          <a:p>
            <a:pPr lvl="1"/>
            <a:r>
              <a:rPr lang="es-ES" b="1" dirty="0"/>
              <a:t>Automatización de la administración de los contenedores</a:t>
            </a:r>
          </a:p>
          <a:p>
            <a:pPr lvl="1"/>
            <a:r>
              <a:rPr lang="es-ES" b="1" dirty="0"/>
              <a:t>Facilidad de despliegue</a:t>
            </a:r>
          </a:p>
          <a:p>
            <a:r>
              <a:rPr lang="es-ES" dirty="0"/>
              <a:t>Componentes de un clúster:</a:t>
            </a:r>
          </a:p>
          <a:p>
            <a:pPr lvl="1"/>
            <a:r>
              <a:rPr lang="es-ES" b="1" dirty="0"/>
              <a:t>Pod</a:t>
            </a:r>
            <a:r>
              <a:rPr lang="es-ES" dirty="0"/>
              <a:t>: objeto más simple de Kubernetes </a:t>
            </a:r>
          </a:p>
          <a:p>
            <a:pPr lvl="1"/>
            <a:r>
              <a:rPr lang="es-ES" b="1" dirty="0"/>
              <a:t>Servicio.</a:t>
            </a:r>
            <a:r>
              <a:rPr lang="es-ES" dirty="0"/>
              <a:t> Tipos: </a:t>
            </a:r>
            <a:r>
              <a:rPr lang="es-ES" dirty="0" err="1"/>
              <a:t>ClústerIP</a:t>
            </a:r>
            <a:r>
              <a:rPr lang="es-ES" dirty="0"/>
              <a:t> | NodePort | </a:t>
            </a:r>
            <a:r>
              <a:rPr lang="es-ES" dirty="0" err="1"/>
              <a:t>LoadBalancer</a:t>
            </a:r>
            <a:endParaRPr lang="es-ES" dirty="0"/>
          </a:p>
          <a:p>
            <a:pPr lvl="1"/>
            <a:r>
              <a:rPr lang="es-ES" b="1" dirty="0"/>
              <a:t>Volumen</a:t>
            </a:r>
            <a:endParaRPr lang="es-ES" dirty="0"/>
          </a:p>
        </p:txBody>
      </p:sp>
      <p:sp>
        <p:nvSpPr>
          <p:cNvPr id="4" name="Marcador de número de diapositiva 3">
            <a:extLst>
              <a:ext uri="{FF2B5EF4-FFF2-40B4-BE49-F238E27FC236}">
                <a16:creationId xmlns:a16="http://schemas.microsoft.com/office/drawing/2014/main" id="{E328D6E3-6217-1C46-B2BF-44C3949C2085}"/>
              </a:ext>
            </a:extLst>
          </p:cNvPr>
          <p:cNvSpPr>
            <a:spLocks noGrp="1"/>
          </p:cNvSpPr>
          <p:nvPr>
            <p:ph type="sldNum" sz="quarter" idx="12"/>
          </p:nvPr>
        </p:nvSpPr>
        <p:spPr/>
        <p:txBody>
          <a:bodyPr/>
          <a:lstStyle/>
          <a:p>
            <a:fld id="{3E2B695B-536F-E64C-9F63-52E93D303FE4}" type="slidenum">
              <a:rPr lang="es-ES" smtClean="0"/>
              <a:t>6</a:t>
            </a:fld>
            <a:endParaRPr lang="es-ES"/>
          </a:p>
        </p:txBody>
      </p:sp>
    </p:spTree>
    <p:extLst>
      <p:ext uri="{BB962C8B-B14F-4D97-AF65-F5344CB8AC3E}">
        <p14:creationId xmlns:p14="http://schemas.microsoft.com/office/powerpoint/2010/main" val="159780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3EDA8-EEC9-0B4E-B0A3-987AB833AEDE}"/>
              </a:ext>
            </a:extLst>
          </p:cNvPr>
          <p:cNvSpPr>
            <a:spLocks noGrp="1"/>
          </p:cNvSpPr>
          <p:nvPr>
            <p:ph type="title"/>
          </p:nvPr>
        </p:nvSpPr>
        <p:spPr/>
        <p:txBody>
          <a:bodyPr/>
          <a:lstStyle/>
          <a:p>
            <a:r>
              <a:rPr lang="es-ES" dirty="0"/>
              <a:t>Análisis y diseño (I)</a:t>
            </a:r>
          </a:p>
        </p:txBody>
      </p:sp>
      <p:sp>
        <p:nvSpPr>
          <p:cNvPr id="4" name="Marcador de contenido 3">
            <a:extLst>
              <a:ext uri="{FF2B5EF4-FFF2-40B4-BE49-F238E27FC236}">
                <a16:creationId xmlns:a16="http://schemas.microsoft.com/office/drawing/2014/main" id="{03DCA6EB-FEEA-2D40-A768-8F782D3217A4}"/>
              </a:ext>
            </a:extLst>
          </p:cNvPr>
          <p:cNvSpPr>
            <a:spLocks noGrp="1"/>
          </p:cNvSpPr>
          <p:nvPr>
            <p:ph idx="1"/>
          </p:nvPr>
        </p:nvSpPr>
        <p:spPr>
          <a:xfrm>
            <a:off x="3869268" y="864107"/>
            <a:ext cx="7315200" cy="5120640"/>
          </a:xfrm>
        </p:spPr>
        <p:txBody>
          <a:bodyPr/>
          <a:lstStyle/>
          <a:p>
            <a:r>
              <a:rPr lang="es-ES" b="1" dirty="0"/>
              <a:t>Capacidades del sistema:</a:t>
            </a:r>
          </a:p>
          <a:p>
            <a:pPr lvl="1"/>
            <a:r>
              <a:rPr lang="es-ES" dirty="0"/>
              <a:t>Control de versiones del código.</a:t>
            </a:r>
          </a:p>
          <a:p>
            <a:pPr lvl="1"/>
            <a:r>
              <a:rPr lang="es-ES" dirty="0"/>
              <a:t>Análisis del código </a:t>
            </a:r>
            <a:r>
              <a:rPr lang="es-ES" dirty="0">
                <a:sym typeface="Wingdings" pitchFamily="2" charset="2"/>
              </a:rPr>
              <a:t> Métricas de calidad y seguridad</a:t>
            </a:r>
          </a:p>
          <a:p>
            <a:pPr lvl="1"/>
            <a:r>
              <a:rPr lang="es-ES" dirty="0">
                <a:sym typeface="Wingdings" pitchFamily="2" charset="2"/>
              </a:rPr>
              <a:t>Automatización de los análisis del código.</a:t>
            </a:r>
          </a:p>
          <a:p>
            <a:r>
              <a:rPr lang="es-ES" b="1" dirty="0">
                <a:sym typeface="Wingdings" pitchFamily="2" charset="2"/>
              </a:rPr>
              <a:t>Restricciones:</a:t>
            </a:r>
          </a:p>
          <a:p>
            <a:pPr lvl="1"/>
            <a:r>
              <a:rPr lang="es-ES" dirty="0"/>
              <a:t>El análisis del código será posible siempre y cuando la plataforma de análisis elegida soporte el lenguaje de programación que se utilice</a:t>
            </a:r>
          </a:p>
          <a:p>
            <a:pPr lvl="1"/>
            <a:r>
              <a:rPr lang="es-ES" dirty="0"/>
              <a:t>El proceso diseñado no incluye las fases de planificación y despliegue.</a:t>
            </a:r>
          </a:p>
        </p:txBody>
      </p:sp>
      <p:sp>
        <p:nvSpPr>
          <p:cNvPr id="3" name="Marcador de número de diapositiva 2">
            <a:extLst>
              <a:ext uri="{FF2B5EF4-FFF2-40B4-BE49-F238E27FC236}">
                <a16:creationId xmlns:a16="http://schemas.microsoft.com/office/drawing/2014/main" id="{68B88DF1-01E9-F341-8013-ED93B2981557}"/>
              </a:ext>
            </a:extLst>
          </p:cNvPr>
          <p:cNvSpPr>
            <a:spLocks noGrp="1"/>
          </p:cNvSpPr>
          <p:nvPr>
            <p:ph type="sldNum" sz="quarter" idx="12"/>
          </p:nvPr>
        </p:nvSpPr>
        <p:spPr/>
        <p:txBody>
          <a:bodyPr/>
          <a:lstStyle/>
          <a:p>
            <a:fld id="{3E2B695B-536F-E64C-9F63-52E93D303FE4}" type="slidenum">
              <a:rPr lang="es-ES" smtClean="0"/>
              <a:t>7</a:t>
            </a:fld>
            <a:endParaRPr lang="es-ES"/>
          </a:p>
        </p:txBody>
      </p:sp>
      <p:sp>
        <p:nvSpPr>
          <p:cNvPr id="5" name="Marcador de contenido 2">
            <a:extLst>
              <a:ext uri="{FF2B5EF4-FFF2-40B4-BE49-F238E27FC236}">
                <a16:creationId xmlns:a16="http://schemas.microsoft.com/office/drawing/2014/main" id="{3BC20228-31F0-BF40-9077-A41C09D05041}"/>
              </a:ext>
            </a:extLst>
          </p:cNvPr>
          <p:cNvSpPr txBox="1">
            <a:spLocks/>
          </p:cNvSpPr>
          <p:nvPr/>
        </p:nvSpPr>
        <p:spPr>
          <a:xfrm>
            <a:off x="3869268" y="864107"/>
            <a:ext cx="7315200" cy="4860913"/>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s-ES" dirty="0"/>
          </a:p>
          <a:p>
            <a:pPr lvl="1"/>
            <a:endParaRPr lang="es-ES" dirty="0"/>
          </a:p>
        </p:txBody>
      </p:sp>
    </p:spTree>
    <p:extLst>
      <p:ext uri="{BB962C8B-B14F-4D97-AF65-F5344CB8AC3E}">
        <p14:creationId xmlns:p14="http://schemas.microsoft.com/office/powerpoint/2010/main" val="30883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3EDA8-EEC9-0B4E-B0A3-987AB833AEDE}"/>
              </a:ext>
            </a:extLst>
          </p:cNvPr>
          <p:cNvSpPr>
            <a:spLocks noGrp="1"/>
          </p:cNvSpPr>
          <p:nvPr>
            <p:ph type="title"/>
          </p:nvPr>
        </p:nvSpPr>
        <p:spPr/>
        <p:txBody>
          <a:bodyPr/>
          <a:lstStyle/>
          <a:p>
            <a:r>
              <a:rPr lang="es-ES" dirty="0"/>
              <a:t>Análisis y diseño (II)</a:t>
            </a:r>
          </a:p>
        </p:txBody>
      </p:sp>
      <p:sp>
        <p:nvSpPr>
          <p:cNvPr id="4" name="Marcador de contenido 3">
            <a:extLst>
              <a:ext uri="{FF2B5EF4-FFF2-40B4-BE49-F238E27FC236}">
                <a16:creationId xmlns:a16="http://schemas.microsoft.com/office/drawing/2014/main" id="{03DCA6EB-FEEA-2D40-A768-8F782D3217A4}"/>
              </a:ext>
            </a:extLst>
          </p:cNvPr>
          <p:cNvSpPr>
            <a:spLocks noGrp="1"/>
          </p:cNvSpPr>
          <p:nvPr>
            <p:ph idx="1"/>
          </p:nvPr>
        </p:nvSpPr>
        <p:spPr>
          <a:xfrm>
            <a:off x="3869268" y="864107"/>
            <a:ext cx="7315200" cy="4741046"/>
          </a:xfrm>
        </p:spPr>
        <p:txBody>
          <a:bodyPr/>
          <a:lstStyle/>
          <a:p>
            <a:r>
              <a:rPr lang="es-ES" dirty="0"/>
              <a:t>Requisitos del proceso:</a:t>
            </a:r>
          </a:p>
          <a:p>
            <a:pPr lvl="1"/>
            <a:r>
              <a:rPr lang="es-ES" dirty="0"/>
              <a:t>Fase de construcción (Build):</a:t>
            </a:r>
          </a:p>
          <a:p>
            <a:pPr lvl="2"/>
            <a:r>
              <a:rPr lang="es-ES" dirty="0"/>
              <a:t>Gestión de versiones de código</a:t>
            </a:r>
          </a:p>
          <a:p>
            <a:pPr lvl="2"/>
            <a:r>
              <a:rPr lang="es-ES" dirty="0"/>
              <a:t>Control multi rama</a:t>
            </a:r>
          </a:p>
          <a:p>
            <a:pPr lvl="1"/>
            <a:r>
              <a:rPr lang="es-ES" dirty="0"/>
              <a:t>Fase de Integración continua (IC):</a:t>
            </a:r>
          </a:p>
          <a:p>
            <a:pPr lvl="2"/>
            <a:r>
              <a:rPr lang="es-ES" dirty="0"/>
              <a:t>Automatización del análisis de código</a:t>
            </a:r>
          </a:p>
          <a:p>
            <a:pPr lvl="2"/>
            <a:r>
              <a:rPr lang="es-ES" dirty="0"/>
              <a:t>Automatización de tareas según la rama de trabajo</a:t>
            </a:r>
          </a:p>
          <a:p>
            <a:pPr lvl="2"/>
            <a:r>
              <a:rPr lang="es-ES" dirty="0"/>
              <a:t>Compilación condicionada de código</a:t>
            </a:r>
          </a:p>
          <a:p>
            <a:pPr lvl="1"/>
            <a:r>
              <a:rPr lang="es-ES" dirty="0"/>
              <a:t>Fases de monitorización y feedback continuo (Operate / FC):</a:t>
            </a:r>
          </a:p>
          <a:p>
            <a:pPr lvl="2"/>
            <a:r>
              <a:rPr lang="es-ES" dirty="0"/>
              <a:t>Análisis del código fuente</a:t>
            </a:r>
          </a:p>
          <a:p>
            <a:pPr lvl="2"/>
            <a:r>
              <a:rPr lang="es-ES" dirty="0"/>
              <a:t>Configurar umbrales de calidad</a:t>
            </a:r>
          </a:p>
          <a:p>
            <a:pPr lvl="2"/>
            <a:r>
              <a:rPr lang="es-ES" dirty="0"/>
              <a:t>Visualización de resultados de análisis</a:t>
            </a:r>
          </a:p>
          <a:p>
            <a:pPr lvl="2"/>
            <a:r>
              <a:rPr lang="es-ES" dirty="0"/>
              <a:t>Sugerencias de solución a cuestiones encontradas en el código</a:t>
            </a:r>
          </a:p>
          <a:p>
            <a:pPr lvl="2"/>
            <a:endParaRPr lang="es-ES" b="1" dirty="0"/>
          </a:p>
        </p:txBody>
      </p:sp>
      <p:sp>
        <p:nvSpPr>
          <p:cNvPr id="3" name="Marcador de número de diapositiva 2">
            <a:extLst>
              <a:ext uri="{FF2B5EF4-FFF2-40B4-BE49-F238E27FC236}">
                <a16:creationId xmlns:a16="http://schemas.microsoft.com/office/drawing/2014/main" id="{68B88DF1-01E9-F341-8013-ED93B2981557}"/>
              </a:ext>
            </a:extLst>
          </p:cNvPr>
          <p:cNvSpPr>
            <a:spLocks noGrp="1"/>
          </p:cNvSpPr>
          <p:nvPr>
            <p:ph type="sldNum" sz="quarter" idx="12"/>
          </p:nvPr>
        </p:nvSpPr>
        <p:spPr/>
        <p:txBody>
          <a:bodyPr/>
          <a:lstStyle/>
          <a:p>
            <a:fld id="{3E2B695B-536F-E64C-9F63-52E93D303FE4}" type="slidenum">
              <a:rPr lang="es-ES" smtClean="0"/>
              <a:t>8</a:t>
            </a:fld>
            <a:endParaRPr lang="es-ES"/>
          </a:p>
        </p:txBody>
      </p:sp>
      <p:sp>
        <p:nvSpPr>
          <p:cNvPr id="5" name="Marcador de contenido 2">
            <a:extLst>
              <a:ext uri="{FF2B5EF4-FFF2-40B4-BE49-F238E27FC236}">
                <a16:creationId xmlns:a16="http://schemas.microsoft.com/office/drawing/2014/main" id="{3BC20228-31F0-BF40-9077-A41C09D05041}"/>
              </a:ext>
            </a:extLst>
          </p:cNvPr>
          <p:cNvSpPr txBox="1">
            <a:spLocks/>
          </p:cNvSpPr>
          <p:nvPr/>
        </p:nvSpPr>
        <p:spPr>
          <a:xfrm>
            <a:off x="3869268" y="864107"/>
            <a:ext cx="7315200" cy="4860913"/>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s-ES" dirty="0"/>
          </a:p>
          <a:p>
            <a:pPr lvl="1"/>
            <a:endParaRPr lang="es-ES" dirty="0"/>
          </a:p>
        </p:txBody>
      </p:sp>
      <p:sp>
        <p:nvSpPr>
          <p:cNvPr id="6" name="Pentágono 5">
            <a:extLst>
              <a:ext uri="{FF2B5EF4-FFF2-40B4-BE49-F238E27FC236}">
                <a16:creationId xmlns:a16="http://schemas.microsoft.com/office/drawing/2014/main" id="{58D71783-61ED-2C46-8F15-66223270804E}"/>
              </a:ext>
            </a:extLst>
          </p:cNvPr>
          <p:cNvSpPr/>
          <p:nvPr/>
        </p:nvSpPr>
        <p:spPr>
          <a:xfrm>
            <a:off x="3762624" y="5725020"/>
            <a:ext cx="1282302" cy="533276"/>
          </a:xfrm>
          <a:prstGeom prst="homePlat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Plan</a:t>
            </a:r>
          </a:p>
        </p:txBody>
      </p:sp>
      <p:sp>
        <p:nvSpPr>
          <p:cNvPr id="7" name="Cheurón 6">
            <a:extLst>
              <a:ext uri="{FF2B5EF4-FFF2-40B4-BE49-F238E27FC236}">
                <a16:creationId xmlns:a16="http://schemas.microsoft.com/office/drawing/2014/main" id="{A5181EBE-5723-DF42-AF7D-9DC3670BDC51}"/>
              </a:ext>
            </a:extLst>
          </p:cNvPr>
          <p:cNvSpPr/>
          <p:nvPr/>
        </p:nvSpPr>
        <p:spPr>
          <a:xfrm>
            <a:off x="4912427" y="5725020"/>
            <a:ext cx="1343766" cy="53327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rPr>
              <a:t>Build</a:t>
            </a:r>
            <a:endParaRPr lang="es-ES" dirty="0">
              <a:solidFill>
                <a:schemeClr val="bg1"/>
              </a:solidFill>
            </a:endParaRPr>
          </a:p>
        </p:txBody>
      </p:sp>
      <p:sp>
        <p:nvSpPr>
          <p:cNvPr id="8" name="Cheurón 7">
            <a:extLst>
              <a:ext uri="{FF2B5EF4-FFF2-40B4-BE49-F238E27FC236}">
                <a16:creationId xmlns:a16="http://schemas.microsoft.com/office/drawing/2014/main" id="{158861F1-F8A7-194E-B37E-FF2E414B9C2F}"/>
              </a:ext>
            </a:extLst>
          </p:cNvPr>
          <p:cNvSpPr/>
          <p:nvPr/>
        </p:nvSpPr>
        <p:spPr>
          <a:xfrm>
            <a:off x="6115971" y="5725020"/>
            <a:ext cx="1302093" cy="53327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IC</a:t>
            </a:r>
          </a:p>
        </p:txBody>
      </p:sp>
      <p:sp>
        <p:nvSpPr>
          <p:cNvPr id="9" name="Cheurón 8">
            <a:extLst>
              <a:ext uri="{FF2B5EF4-FFF2-40B4-BE49-F238E27FC236}">
                <a16:creationId xmlns:a16="http://schemas.microsoft.com/office/drawing/2014/main" id="{3F06464B-E724-F94D-8FE5-55B87B0ACDB3}"/>
              </a:ext>
            </a:extLst>
          </p:cNvPr>
          <p:cNvSpPr/>
          <p:nvPr/>
        </p:nvSpPr>
        <p:spPr>
          <a:xfrm>
            <a:off x="7299352" y="5725020"/>
            <a:ext cx="1248998" cy="533276"/>
          </a:xfrm>
          <a:prstGeom prst="chevr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Deploy</a:t>
            </a:r>
          </a:p>
        </p:txBody>
      </p:sp>
      <p:sp>
        <p:nvSpPr>
          <p:cNvPr id="10" name="Cheurón 9">
            <a:extLst>
              <a:ext uri="{FF2B5EF4-FFF2-40B4-BE49-F238E27FC236}">
                <a16:creationId xmlns:a16="http://schemas.microsoft.com/office/drawing/2014/main" id="{10C1CC4F-BE18-AB40-AA45-403C33B0C059}"/>
              </a:ext>
            </a:extLst>
          </p:cNvPr>
          <p:cNvSpPr/>
          <p:nvPr/>
        </p:nvSpPr>
        <p:spPr>
          <a:xfrm>
            <a:off x="8414372" y="5728217"/>
            <a:ext cx="1430922" cy="53327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rPr>
              <a:t>Operate</a:t>
            </a:r>
            <a:endParaRPr lang="es-ES" dirty="0">
              <a:solidFill>
                <a:schemeClr val="bg1"/>
              </a:solidFill>
            </a:endParaRPr>
          </a:p>
        </p:txBody>
      </p:sp>
      <p:sp>
        <p:nvSpPr>
          <p:cNvPr id="11" name="Cheurón 10">
            <a:extLst>
              <a:ext uri="{FF2B5EF4-FFF2-40B4-BE49-F238E27FC236}">
                <a16:creationId xmlns:a16="http://schemas.microsoft.com/office/drawing/2014/main" id="{E34730B4-762D-1A45-B587-90DD908BA7F3}"/>
              </a:ext>
            </a:extLst>
          </p:cNvPr>
          <p:cNvSpPr/>
          <p:nvPr/>
        </p:nvSpPr>
        <p:spPr>
          <a:xfrm>
            <a:off x="9684872" y="5725020"/>
            <a:ext cx="1376493" cy="53327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FC</a:t>
            </a:r>
          </a:p>
        </p:txBody>
      </p:sp>
    </p:spTree>
    <p:extLst>
      <p:ext uri="{BB962C8B-B14F-4D97-AF65-F5344CB8AC3E}">
        <p14:creationId xmlns:p14="http://schemas.microsoft.com/office/powerpoint/2010/main" val="284862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8" presetClass="entr" presetSubtype="1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down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dissolv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par>
                                <p:cTn id="51" presetID="1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p:tgtEl>
                                          <p:spTgt spid="10"/>
                                        </p:tgtEl>
                                        <p:attrNameLst>
                                          <p:attrName>ppt_y</p:attrName>
                                        </p:attrNameLst>
                                      </p:cBhvr>
                                      <p:tavLst>
                                        <p:tav tm="0">
                                          <p:val>
                                            <p:strVal val="#ppt_y+#ppt_h*1.125000"/>
                                          </p:val>
                                        </p:tav>
                                        <p:tav tm="100000">
                                          <p:val>
                                            <p:strVal val="#ppt_y"/>
                                          </p:val>
                                        </p:tav>
                                      </p:tavLst>
                                    </p:anim>
                                    <p:animEffect transition="in" filter="wipe(up)">
                                      <p:cBhvr>
                                        <p:cTn id="54" dur="500"/>
                                        <p:tgtEl>
                                          <p:spTgt spid="10"/>
                                        </p:tgtEl>
                                      </p:cBhvr>
                                    </p:animEffect>
                                  </p:childTnLst>
                                </p:cTn>
                              </p:par>
                            </p:childTnLst>
                          </p:cTn>
                        </p:par>
                        <p:par>
                          <p:cTn id="55" fill="hold">
                            <p:stCondLst>
                              <p:cond delay="500"/>
                            </p:stCondLst>
                            <p:childTnLst>
                              <p:par>
                                <p:cTn id="56" presetID="12" presetClass="entr" presetSubtype="4" fill="hold" grpId="0" nodeType="afterEffect">
                                  <p:stCondLst>
                                    <p:cond delay="50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p:tgtEl>
                                          <p:spTgt spid="11"/>
                                        </p:tgtEl>
                                        <p:attrNameLst>
                                          <p:attrName>ppt_y</p:attrName>
                                        </p:attrNameLst>
                                      </p:cBhvr>
                                      <p:tavLst>
                                        <p:tav tm="0">
                                          <p:val>
                                            <p:strVal val="#ppt_y+#ppt_h*1.125000"/>
                                          </p:val>
                                        </p:tav>
                                        <p:tav tm="100000">
                                          <p:val>
                                            <p:strVal val="#ppt_y"/>
                                          </p:val>
                                        </p:tav>
                                      </p:tavLst>
                                    </p:anim>
                                    <p:animEffect transition="in" filter="wipe(up)">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23EDA8-EEC9-0B4E-B0A3-987AB833AEDE}"/>
              </a:ext>
            </a:extLst>
          </p:cNvPr>
          <p:cNvSpPr>
            <a:spLocks noGrp="1"/>
          </p:cNvSpPr>
          <p:nvPr>
            <p:ph type="title"/>
          </p:nvPr>
        </p:nvSpPr>
        <p:spPr/>
        <p:txBody>
          <a:bodyPr/>
          <a:lstStyle/>
          <a:p>
            <a:r>
              <a:rPr lang="es-ES" dirty="0"/>
              <a:t>Análisis y diseño (III)</a:t>
            </a:r>
          </a:p>
        </p:txBody>
      </p:sp>
      <p:sp>
        <p:nvSpPr>
          <p:cNvPr id="3" name="Marcador de número de diapositiva 2">
            <a:extLst>
              <a:ext uri="{FF2B5EF4-FFF2-40B4-BE49-F238E27FC236}">
                <a16:creationId xmlns:a16="http://schemas.microsoft.com/office/drawing/2014/main" id="{68B88DF1-01E9-F341-8013-ED93B2981557}"/>
              </a:ext>
            </a:extLst>
          </p:cNvPr>
          <p:cNvSpPr>
            <a:spLocks noGrp="1"/>
          </p:cNvSpPr>
          <p:nvPr>
            <p:ph type="sldNum" sz="quarter" idx="12"/>
          </p:nvPr>
        </p:nvSpPr>
        <p:spPr/>
        <p:txBody>
          <a:bodyPr/>
          <a:lstStyle/>
          <a:p>
            <a:fld id="{3E2B695B-536F-E64C-9F63-52E93D303FE4}" type="slidenum">
              <a:rPr lang="es-ES" smtClean="0"/>
              <a:t>9</a:t>
            </a:fld>
            <a:endParaRPr lang="es-ES" dirty="0"/>
          </a:p>
        </p:txBody>
      </p:sp>
      <p:sp>
        <p:nvSpPr>
          <p:cNvPr id="4" name="Marcador de contenido 3">
            <a:extLst>
              <a:ext uri="{FF2B5EF4-FFF2-40B4-BE49-F238E27FC236}">
                <a16:creationId xmlns:a16="http://schemas.microsoft.com/office/drawing/2014/main" id="{03DCA6EB-FEEA-2D40-A768-8F782D3217A4}"/>
              </a:ext>
            </a:extLst>
          </p:cNvPr>
          <p:cNvSpPr>
            <a:spLocks noGrp="1"/>
          </p:cNvSpPr>
          <p:nvPr>
            <p:ph type="body" idx="4294967295"/>
          </p:nvPr>
        </p:nvSpPr>
        <p:spPr>
          <a:xfrm>
            <a:off x="3869268" y="1121045"/>
            <a:ext cx="7315200" cy="914400"/>
          </a:xfrm>
        </p:spPr>
        <p:txBody>
          <a:bodyPr/>
          <a:lstStyle/>
          <a:p>
            <a:pPr marL="0" indent="0">
              <a:buNone/>
            </a:pPr>
            <a:r>
              <a:rPr lang="es-ES" b="1" dirty="0"/>
              <a:t>Infraestructura tecnológica: Herramientas utilizadas</a:t>
            </a:r>
          </a:p>
          <a:p>
            <a:pPr marL="0" indent="0">
              <a:buNone/>
            </a:pPr>
            <a:endParaRPr lang="es-ES" b="1" dirty="0"/>
          </a:p>
          <a:p>
            <a:endParaRPr lang="es-ES" dirty="0"/>
          </a:p>
          <a:p>
            <a:pPr lvl="2"/>
            <a:endParaRPr lang="es-ES" b="1" dirty="0"/>
          </a:p>
        </p:txBody>
      </p:sp>
      <p:sp>
        <p:nvSpPr>
          <p:cNvPr id="5" name="Marcador de contenido 2">
            <a:extLst>
              <a:ext uri="{FF2B5EF4-FFF2-40B4-BE49-F238E27FC236}">
                <a16:creationId xmlns:a16="http://schemas.microsoft.com/office/drawing/2014/main" id="{3BC20228-31F0-BF40-9077-A41C09D05041}"/>
              </a:ext>
            </a:extLst>
          </p:cNvPr>
          <p:cNvSpPr txBox="1">
            <a:spLocks/>
          </p:cNvSpPr>
          <p:nvPr/>
        </p:nvSpPr>
        <p:spPr>
          <a:xfrm>
            <a:off x="3869268" y="864107"/>
            <a:ext cx="7315200" cy="4860913"/>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s-ES" dirty="0"/>
          </a:p>
          <a:p>
            <a:pPr lvl="1"/>
            <a:endParaRPr lang="es-ES" dirty="0"/>
          </a:p>
        </p:txBody>
      </p:sp>
      <p:pic>
        <p:nvPicPr>
          <p:cNvPr id="13" name="Imagen 12">
            <a:extLst>
              <a:ext uri="{FF2B5EF4-FFF2-40B4-BE49-F238E27FC236}">
                <a16:creationId xmlns:a16="http://schemas.microsoft.com/office/drawing/2014/main" id="{E6CBBA0C-FD8A-F94B-98E7-2B390F34A376}"/>
              </a:ext>
            </a:extLst>
          </p:cNvPr>
          <p:cNvPicPr>
            <a:picLocks noChangeAspect="1"/>
          </p:cNvPicPr>
          <p:nvPr/>
        </p:nvPicPr>
        <p:blipFill>
          <a:blip r:embed="rId3"/>
          <a:stretch>
            <a:fillRect/>
          </a:stretch>
        </p:blipFill>
        <p:spPr>
          <a:xfrm>
            <a:off x="3705431" y="1287707"/>
            <a:ext cx="3609769" cy="1495476"/>
          </a:xfrm>
          <a:prstGeom prst="rect">
            <a:avLst/>
          </a:prstGeom>
        </p:spPr>
      </p:pic>
      <p:pic>
        <p:nvPicPr>
          <p:cNvPr id="15" name="Imagen 14">
            <a:extLst>
              <a:ext uri="{FF2B5EF4-FFF2-40B4-BE49-F238E27FC236}">
                <a16:creationId xmlns:a16="http://schemas.microsoft.com/office/drawing/2014/main" id="{B18B3582-5CF4-8948-99FA-6BDD6866829C}"/>
              </a:ext>
            </a:extLst>
          </p:cNvPr>
          <p:cNvPicPr>
            <a:picLocks noChangeAspect="1"/>
          </p:cNvPicPr>
          <p:nvPr/>
        </p:nvPicPr>
        <p:blipFill>
          <a:blip r:embed="rId4"/>
          <a:stretch>
            <a:fillRect/>
          </a:stretch>
        </p:blipFill>
        <p:spPr>
          <a:xfrm>
            <a:off x="8532940" y="1121045"/>
            <a:ext cx="1756142" cy="1756142"/>
          </a:xfrm>
          <a:prstGeom prst="rect">
            <a:avLst/>
          </a:prstGeom>
        </p:spPr>
      </p:pic>
      <p:pic>
        <p:nvPicPr>
          <p:cNvPr id="17" name="Imagen 16">
            <a:extLst>
              <a:ext uri="{FF2B5EF4-FFF2-40B4-BE49-F238E27FC236}">
                <a16:creationId xmlns:a16="http://schemas.microsoft.com/office/drawing/2014/main" id="{2A15174A-C14C-5441-88F0-829658272BFC}"/>
              </a:ext>
            </a:extLst>
          </p:cNvPr>
          <p:cNvPicPr>
            <a:picLocks noChangeAspect="1"/>
          </p:cNvPicPr>
          <p:nvPr/>
        </p:nvPicPr>
        <p:blipFill>
          <a:blip r:embed="rId5"/>
          <a:stretch>
            <a:fillRect/>
          </a:stretch>
        </p:blipFill>
        <p:spPr>
          <a:xfrm>
            <a:off x="3850877" y="3245183"/>
            <a:ext cx="3318876" cy="2017837"/>
          </a:xfrm>
          <a:prstGeom prst="rect">
            <a:avLst/>
          </a:prstGeom>
        </p:spPr>
      </p:pic>
      <p:pic>
        <p:nvPicPr>
          <p:cNvPr id="19" name="Imagen 18">
            <a:extLst>
              <a:ext uri="{FF2B5EF4-FFF2-40B4-BE49-F238E27FC236}">
                <a16:creationId xmlns:a16="http://schemas.microsoft.com/office/drawing/2014/main" id="{466D8FFB-3B47-6448-98E3-2057E2FEF3B3}"/>
              </a:ext>
            </a:extLst>
          </p:cNvPr>
          <p:cNvPicPr>
            <a:picLocks noChangeAspect="1"/>
          </p:cNvPicPr>
          <p:nvPr/>
        </p:nvPicPr>
        <p:blipFill>
          <a:blip r:embed="rId6"/>
          <a:stretch>
            <a:fillRect/>
          </a:stretch>
        </p:blipFill>
        <p:spPr>
          <a:xfrm>
            <a:off x="8212900" y="3329367"/>
            <a:ext cx="2764865" cy="2590895"/>
          </a:xfrm>
          <a:prstGeom prst="rect">
            <a:avLst/>
          </a:prstGeom>
        </p:spPr>
      </p:pic>
      <p:sp>
        <p:nvSpPr>
          <p:cNvPr id="10" name="CuadroTexto 9">
            <a:extLst>
              <a:ext uri="{FF2B5EF4-FFF2-40B4-BE49-F238E27FC236}">
                <a16:creationId xmlns:a16="http://schemas.microsoft.com/office/drawing/2014/main" id="{913F5296-B1F6-5D43-BB54-C0573CA5E780}"/>
              </a:ext>
            </a:extLst>
          </p:cNvPr>
          <p:cNvSpPr txBox="1"/>
          <p:nvPr/>
        </p:nvSpPr>
        <p:spPr>
          <a:xfrm>
            <a:off x="7126687" y="2860294"/>
            <a:ext cx="388248" cy="307777"/>
          </a:xfrm>
          <a:prstGeom prst="rect">
            <a:avLst/>
          </a:prstGeom>
          <a:noFill/>
        </p:spPr>
        <p:txBody>
          <a:bodyPr wrap="none" rtlCol="0">
            <a:spAutoFit/>
          </a:bodyPr>
          <a:lstStyle/>
          <a:p>
            <a:r>
              <a:rPr lang="es-ES" sz="1400" dirty="0"/>
              <a:t>[2]</a:t>
            </a:r>
          </a:p>
        </p:txBody>
      </p:sp>
      <p:sp>
        <p:nvSpPr>
          <p:cNvPr id="11" name="CuadroTexto 10">
            <a:extLst>
              <a:ext uri="{FF2B5EF4-FFF2-40B4-BE49-F238E27FC236}">
                <a16:creationId xmlns:a16="http://schemas.microsoft.com/office/drawing/2014/main" id="{1BE233EE-4D3F-B346-AD36-75271B23B134}"/>
              </a:ext>
            </a:extLst>
          </p:cNvPr>
          <p:cNvSpPr txBox="1"/>
          <p:nvPr/>
        </p:nvSpPr>
        <p:spPr>
          <a:xfrm>
            <a:off x="10720788" y="2860294"/>
            <a:ext cx="429050" cy="307777"/>
          </a:xfrm>
          <a:prstGeom prst="rect">
            <a:avLst/>
          </a:prstGeom>
          <a:noFill/>
        </p:spPr>
        <p:txBody>
          <a:bodyPr wrap="square" rtlCol="0">
            <a:spAutoFit/>
          </a:bodyPr>
          <a:lstStyle/>
          <a:p>
            <a:r>
              <a:rPr lang="es-ES" sz="1400" dirty="0"/>
              <a:t>[3]</a:t>
            </a:r>
          </a:p>
        </p:txBody>
      </p:sp>
      <p:sp>
        <p:nvSpPr>
          <p:cNvPr id="12" name="CuadroTexto 11">
            <a:extLst>
              <a:ext uri="{FF2B5EF4-FFF2-40B4-BE49-F238E27FC236}">
                <a16:creationId xmlns:a16="http://schemas.microsoft.com/office/drawing/2014/main" id="{A8EEA056-28C3-444E-BEA5-D97BF5058EA2}"/>
              </a:ext>
            </a:extLst>
          </p:cNvPr>
          <p:cNvSpPr txBox="1"/>
          <p:nvPr/>
        </p:nvSpPr>
        <p:spPr>
          <a:xfrm>
            <a:off x="7149842" y="4955243"/>
            <a:ext cx="389850" cy="307777"/>
          </a:xfrm>
          <a:prstGeom prst="rect">
            <a:avLst/>
          </a:prstGeom>
          <a:noFill/>
        </p:spPr>
        <p:txBody>
          <a:bodyPr wrap="none" rtlCol="0">
            <a:spAutoFit/>
          </a:bodyPr>
          <a:lstStyle/>
          <a:p>
            <a:r>
              <a:rPr lang="es-ES" sz="1400" dirty="0"/>
              <a:t>[4]</a:t>
            </a:r>
          </a:p>
        </p:txBody>
      </p:sp>
      <p:sp>
        <p:nvSpPr>
          <p:cNvPr id="14" name="CuadroTexto 13">
            <a:extLst>
              <a:ext uri="{FF2B5EF4-FFF2-40B4-BE49-F238E27FC236}">
                <a16:creationId xmlns:a16="http://schemas.microsoft.com/office/drawing/2014/main" id="{2DA4DC04-D97B-6540-9E1E-A1E754CE92F2}"/>
              </a:ext>
            </a:extLst>
          </p:cNvPr>
          <p:cNvSpPr txBox="1"/>
          <p:nvPr/>
        </p:nvSpPr>
        <p:spPr>
          <a:xfrm>
            <a:off x="10743594" y="4955243"/>
            <a:ext cx="383438" cy="307777"/>
          </a:xfrm>
          <a:prstGeom prst="rect">
            <a:avLst/>
          </a:prstGeom>
          <a:noFill/>
        </p:spPr>
        <p:txBody>
          <a:bodyPr wrap="none" rtlCol="0">
            <a:spAutoFit/>
          </a:bodyPr>
          <a:lstStyle/>
          <a:p>
            <a:r>
              <a:rPr lang="es-ES" sz="1400" dirty="0"/>
              <a:t>[5]</a:t>
            </a:r>
          </a:p>
        </p:txBody>
      </p:sp>
      <p:sp>
        <p:nvSpPr>
          <p:cNvPr id="6" name="CuadroTexto 5">
            <a:extLst>
              <a:ext uri="{FF2B5EF4-FFF2-40B4-BE49-F238E27FC236}">
                <a16:creationId xmlns:a16="http://schemas.microsoft.com/office/drawing/2014/main" id="{D9E1D1A1-2AB6-B940-8FE2-0726E06342A3}"/>
              </a:ext>
            </a:extLst>
          </p:cNvPr>
          <p:cNvSpPr txBox="1"/>
          <p:nvPr/>
        </p:nvSpPr>
        <p:spPr>
          <a:xfrm>
            <a:off x="252919" y="6119336"/>
            <a:ext cx="5004896" cy="738664"/>
          </a:xfrm>
          <a:prstGeom prst="rect">
            <a:avLst/>
          </a:prstGeom>
          <a:noFill/>
        </p:spPr>
        <p:txBody>
          <a:bodyPr wrap="none" rtlCol="0">
            <a:spAutoFit/>
          </a:bodyPr>
          <a:lstStyle/>
          <a:p>
            <a:r>
              <a:rPr lang="es-ES" sz="1050" dirty="0"/>
              <a:t>[2] </a:t>
            </a:r>
            <a:r>
              <a:rPr lang="es-ES" sz="1050" dirty="0">
                <a:hlinkClick r:id="rId7"/>
              </a:rPr>
              <a:t>https://medium.com/@jmspinelliok/k8s-minikube-que-son-los-pods-67be7ade086d</a:t>
            </a:r>
            <a:endParaRPr lang="es-ES" sz="1050" dirty="0"/>
          </a:p>
          <a:p>
            <a:r>
              <a:rPr lang="es-ES" sz="1050" dirty="0"/>
              <a:t>[3] </a:t>
            </a:r>
            <a:r>
              <a:rPr lang="es-ES" sz="1050" dirty="0">
                <a:hlinkClick r:id="rId8"/>
              </a:rPr>
              <a:t>https://es.wikipedia.org/wiki/Gitea</a:t>
            </a:r>
            <a:r>
              <a:rPr lang="es-ES" sz="1050" dirty="0"/>
              <a:t> </a:t>
            </a:r>
          </a:p>
          <a:p>
            <a:r>
              <a:rPr lang="es-ES" sz="1050" dirty="0"/>
              <a:t>[4] </a:t>
            </a:r>
            <a:r>
              <a:rPr lang="es-ES" sz="1050" dirty="0">
                <a:hlinkClick r:id="rId9"/>
              </a:rPr>
              <a:t>https://blog.yebenes.net/2019/03/en-high-cpu-ubuntu-docker-jenkins.html</a:t>
            </a:r>
            <a:r>
              <a:rPr lang="es-ES" sz="1050" dirty="0"/>
              <a:t> </a:t>
            </a:r>
          </a:p>
          <a:p>
            <a:r>
              <a:rPr lang="es-ES" sz="1050" dirty="0"/>
              <a:t>[5] </a:t>
            </a:r>
            <a:r>
              <a:rPr lang="es-ES" sz="1050" dirty="0">
                <a:hlinkClick r:id="rId10"/>
              </a:rPr>
              <a:t>https://blog.quantika14.com/blog/2017/05/04/que-es-sonarqube/</a:t>
            </a:r>
            <a:r>
              <a:rPr lang="es-ES" sz="1050" dirty="0"/>
              <a:t> </a:t>
            </a:r>
          </a:p>
        </p:txBody>
      </p:sp>
      <p:sp>
        <p:nvSpPr>
          <p:cNvPr id="7" name="CuadroTexto 6">
            <a:extLst>
              <a:ext uri="{FF2B5EF4-FFF2-40B4-BE49-F238E27FC236}">
                <a16:creationId xmlns:a16="http://schemas.microsoft.com/office/drawing/2014/main" id="{308B30E1-1302-664F-A93F-B2239B0ACB85}"/>
              </a:ext>
            </a:extLst>
          </p:cNvPr>
          <p:cNvSpPr txBox="1"/>
          <p:nvPr/>
        </p:nvSpPr>
        <p:spPr>
          <a:xfrm>
            <a:off x="8848014" y="2581108"/>
            <a:ext cx="1560545" cy="707886"/>
          </a:xfrm>
          <a:prstGeom prst="rect">
            <a:avLst/>
          </a:prstGeom>
          <a:noFill/>
        </p:spPr>
        <p:txBody>
          <a:bodyPr wrap="square" rtlCol="0">
            <a:spAutoFit/>
          </a:bodyPr>
          <a:lstStyle/>
          <a:p>
            <a:r>
              <a:rPr lang="es-ES" sz="4000" b="1" dirty="0">
                <a:solidFill>
                  <a:srgbClr val="609A26"/>
                </a:solidFill>
              </a:rPr>
              <a:t>Gitea</a:t>
            </a:r>
          </a:p>
        </p:txBody>
      </p:sp>
    </p:spTree>
    <p:extLst>
      <p:ext uri="{BB962C8B-B14F-4D97-AF65-F5344CB8AC3E}">
        <p14:creationId xmlns:p14="http://schemas.microsoft.com/office/powerpoint/2010/main" val="158972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{9A0EBB67-B705-884B-84F1-83C13EFBAFB8}tf10001124</Template>
  <TotalTime>11867</TotalTime>
  <Words>3698</Words>
  <Application>Microsoft Macintosh PowerPoint</Application>
  <PresentationFormat>Panorámica</PresentationFormat>
  <Paragraphs>298</Paragraphs>
  <Slides>23</Slides>
  <Notes>23</Notes>
  <HiddenSlides>3</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Calibri</vt:lpstr>
      <vt:lpstr>Consolas</vt:lpstr>
      <vt:lpstr>Corbel</vt:lpstr>
      <vt:lpstr>Times</vt:lpstr>
      <vt:lpstr>Wingdings</vt:lpstr>
      <vt:lpstr>Wingdings 2</vt:lpstr>
      <vt:lpstr>Marco</vt:lpstr>
      <vt:lpstr>“Diseño e implementación de un proceso DevOps con control de calidad y seguridad del código”</vt:lpstr>
      <vt:lpstr>Presentación de PowerPoint</vt:lpstr>
      <vt:lpstr>Motivación y objetivos</vt:lpstr>
      <vt:lpstr>¿Qué es DevOps?</vt:lpstr>
      <vt:lpstr>Métricas de calidad y seguridad</vt:lpstr>
      <vt:lpstr>Kubernetes</vt:lpstr>
      <vt:lpstr>Análisis y diseño (I)</vt:lpstr>
      <vt:lpstr>Análisis y diseño (II)</vt:lpstr>
      <vt:lpstr>Análisis y diseño (III)</vt:lpstr>
      <vt:lpstr>Solución implementada (Despliegue)</vt:lpstr>
      <vt:lpstr>Solución implementada (Integración)</vt:lpstr>
      <vt:lpstr>Solución implementada (Integración)</vt:lpstr>
      <vt:lpstr>Solución implementada (Métricas de calidad y seguridad)</vt:lpstr>
      <vt:lpstr>Pruebas</vt:lpstr>
      <vt:lpstr>Prueba I   </vt:lpstr>
      <vt:lpstr>Prueba II</vt:lpstr>
      <vt:lpstr>Prueba I</vt:lpstr>
      <vt:lpstr>Prueba II</vt:lpstr>
      <vt:lpstr>Prueba III</vt:lpstr>
      <vt:lpstr>Conclusiones</vt:lpstr>
      <vt:lpstr>Trabajos futuros</vt:lpstr>
      <vt:lpstr>Repositorio de código con la explicación de cómo instalar el sistema</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proceso DevOps con control de calidad y seguridad del código”</dc:title>
  <dc:creator>Esther Antón Durández</dc:creator>
  <cp:lastModifiedBy>Esther Antón Durández</cp:lastModifiedBy>
  <cp:revision>220</cp:revision>
  <dcterms:created xsi:type="dcterms:W3CDTF">2020-09-06T08:46:51Z</dcterms:created>
  <dcterms:modified xsi:type="dcterms:W3CDTF">2020-09-27T21:31:27Z</dcterms:modified>
</cp:coreProperties>
</file>